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g6+FPjkOTzjv5Xj586P8wk7Pk+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483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91840" y="5387342"/>
            <a:ext cx="3730752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5486400" y="17289782"/>
            <a:ext cx="329184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8" name="Google Shape;18;p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11502389"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5" name="Google Shape;75;p1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193251"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2990851" y="1779271"/>
            <a:ext cx="27896822"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81" name="Google Shape;81;p1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4" name="Google Shape;24;p4"/>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2994662" y="22029429"/>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30" name="Google Shape;30;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30175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6" name="Google Shape;36;p6"/>
          <p:cNvSpPr txBox="1"/>
          <p:nvPr>
            <p:ph idx="2" type="body"/>
          </p:nvPr>
        </p:nvSpPr>
        <p:spPr>
          <a:xfrm>
            <a:off x="222199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7" name="Google Shape;37;p6"/>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3" name="Google Shape;43;p7"/>
          <p:cNvSpPr txBox="1"/>
          <p:nvPr>
            <p:ph idx="2" type="body"/>
          </p:nvPr>
        </p:nvSpPr>
        <p:spPr>
          <a:xfrm>
            <a:off x="3023242" y="12024360"/>
            <a:ext cx="18568032"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4" name="Google Shape;44;p7"/>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5" name="Google Shape;45;p7"/>
          <p:cNvSpPr txBox="1"/>
          <p:nvPr>
            <p:ph idx="4" type="body"/>
          </p:nvPr>
        </p:nvSpPr>
        <p:spPr>
          <a:xfrm>
            <a:off x="22219922" y="12024360"/>
            <a:ext cx="18659477"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6" name="Google Shape;46;p7"/>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61" name="Google Shape;61;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2" name="Google Shape;62;p10"/>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18659477" y="4739647"/>
            <a:ext cx="22219920" cy="23393400"/>
          </a:xfrm>
          <a:prstGeom prst="rect">
            <a:avLst/>
          </a:prstGeom>
          <a:noFill/>
          <a:ln>
            <a:noFill/>
          </a:ln>
        </p:spPr>
      </p:sp>
      <p:sp>
        <p:nvSpPr>
          <p:cNvPr id="68" name="Google Shape;68;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9" name="Google Shape;69;p1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0" u="none" cap="none" strike="noStrike">
                <a:solidFill>
                  <a:srgbClr val="888888"/>
                </a:solidFill>
                <a:latin typeface="Calibri"/>
                <a:ea typeface="Calibri"/>
                <a:cs typeface="Calibri"/>
                <a:sym typeface="Calibri"/>
              </a:defRPr>
            </a:lvl1pPr>
            <a:lvl2pPr indent="0" lvl="1" marL="0" marR="0" rtl="0" algn="r">
              <a:spcBef>
                <a:spcPts val="0"/>
              </a:spcBef>
              <a:buNone/>
              <a:defRPr b="0" i="0" sz="5760" u="none" cap="none" strike="noStrike">
                <a:solidFill>
                  <a:srgbClr val="888888"/>
                </a:solidFill>
                <a:latin typeface="Calibri"/>
                <a:ea typeface="Calibri"/>
                <a:cs typeface="Calibri"/>
                <a:sym typeface="Calibri"/>
              </a:defRPr>
            </a:lvl2pPr>
            <a:lvl3pPr indent="0" lvl="2" marL="0" marR="0" rtl="0" algn="r">
              <a:spcBef>
                <a:spcPts val="0"/>
              </a:spcBef>
              <a:buNone/>
              <a:defRPr b="0" i="0" sz="5760" u="none" cap="none" strike="noStrike">
                <a:solidFill>
                  <a:srgbClr val="888888"/>
                </a:solidFill>
                <a:latin typeface="Calibri"/>
                <a:ea typeface="Calibri"/>
                <a:cs typeface="Calibri"/>
                <a:sym typeface="Calibri"/>
              </a:defRPr>
            </a:lvl3pPr>
            <a:lvl4pPr indent="0" lvl="3" marL="0" marR="0" rtl="0" algn="r">
              <a:spcBef>
                <a:spcPts val="0"/>
              </a:spcBef>
              <a:buNone/>
              <a:defRPr b="0" i="0" sz="5760" u="none" cap="none" strike="noStrike">
                <a:solidFill>
                  <a:srgbClr val="888888"/>
                </a:solidFill>
                <a:latin typeface="Calibri"/>
                <a:ea typeface="Calibri"/>
                <a:cs typeface="Calibri"/>
                <a:sym typeface="Calibri"/>
              </a:defRPr>
            </a:lvl4pPr>
            <a:lvl5pPr indent="0" lvl="4" marL="0" marR="0" rtl="0" algn="r">
              <a:spcBef>
                <a:spcPts val="0"/>
              </a:spcBef>
              <a:buNone/>
              <a:defRPr b="0" i="0" sz="5760" u="none" cap="none" strike="noStrike">
                <a:solidFill>
                  <a:srgbClr val="888888"/>
                </a:solidFill>
                <a:latin typeface="Calibri"/>
                <a:ea typeface="Calibri"/>
                <a:cs typeface="Calibri"/>
                <a:sym typeface="Calibri"/>
              </a:defRPr>
            </a:lvl5pPr>
            <a:lvl6pPr indent="0" lvl="5" marL="0" marR="0" rtl="0" algn="r">
              <a:spcBef>
                <a:spcPts val="0"/>
              </a:spcBef>
              <a:buNone/>
              <a:defRPr b="0" i="0" sz="5760" u="none" cap="none" strike="noStrike">
                <a:solidFill>
                  <a:srgbClr val="888888"/>
                </a:solidFill>
                <a:latin typeface="Calibri"/>
                <a:ea typeface="Calibri"/>
                <a:cs typeface="Calibri"/>
                <a:sym typeface="Calibri"/>
              </a:defRPr>
            </a:lvl6pPr>
            <a:lvl7pPr indent="0" lvl="6" marL="0" marR="0" rtl="0" algn="r">
              <a:spcBef>
                <a:spcPts val="0"/>
              </a:spcBef>
              <a:buNone/>
              <a:defRPr b="0" i="0" sz="5760" u="none" cap="none" strike="noStrike">
                <a:solidFill>
                  <a:srgbClr val="888888"/>
                </a:solidFill>
                <a:latin typeface="Calibri"/>
                <a:ea typeface="Calibri"/>
                <a:cs typeface="Calibri"/>
                <a:sym typeface="Calibri"/>
              </a:defRPr>
            </a:lvl7pPr>
            <a:lvl8pPr indent="0" lvl="7" marL="0" marR="0" rtl="0" algn="r">
              <a:spcBef>
                <a:spcPts val="0"/>
              </a:spcBef>
              <a:buNone/>
              <a:defRPr b="0" i="0" sz="5760" u="none" cap="none" strike="noStrike">
                <a:solidFill>
                  <a:srgbClr val="888888"/>
                </a:solidFill>
                <a:latin typeface="Calibri"/>
                <a:ea typeface="Calibri"/>
                <a:cs typeface="Calibri"/>
                <a:sym typeface="Calibri"/>
              </a:defRPr>
            </a:lvl8pPr>
            <a:lvl9pPr indent="0" lvl="8" marL="0" marR="0" rtl="0" algn="r">
              <a:spcBef>
                <a:spcPts val="0"/>
              </a:spcBef>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0000"/>
            </a:gs>
            <a:gs pos="77000">
              <a:srgbClr val="323F4F"/>
            </a:gs>
            <a:gs pos="100000">
              <a:srgbClr val="323F4F"/>
            </a:gs>
          </a:gsLst>
          <a:lin ang="5400000" scaled="0"/>
        </a:gradFill>
      </p:bgPr>
    </p:bg>
    <p:spTree>
      <p:nvGrpSpPr>
        <p:cNvPr id="87" name="Shape 87"/>
        <p:cNvGrpSpPr/>
        <p:nvPr/>
      </p:nvGrpSpPr>
      <p:grpSpPr>
        <a:xfrm>
          <a:off x="0" y="0"/>
          <a:ext cx="0" cy="0"/>
          <a:chOff x="0" y="0"/>
          <a:chExt cx="0" cy="0"/>
        </a:xfrm>
      </p:grpSpPr>
      <p:sp>
        <p:nvSpPr>
          <p:cNvPr id="88" name="Google Shape;88;p1"/>
          <p:cNvSpPr txBox="1"/>
          <p:nvPr/>
        </p:nvSpPr>
        <p:spPr>
          <a:xfrm>
            <a:off x="0" y="4624623"/>
            <a:ext cx="13092600" cy="18302416"/>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228600" marR="182880" rtl="0" algn="just">
              <a:spcBef>
                <a:spcPts val="0"/>
              </a:spcBef>
              <a:spcAft>
                <a:spcPts val="0"/>
              </a:spcAft>
              <a:buNone/>
            </a:pPr>
            <a:r>
              <a:rPr b="1" i="0" lang="en-US" sz="5200" u="none" cap="none" strike="noStrike">
                <a:solidFill>
                  <a:srgbClr val="FFFFFF"/>
                </a:solidFill>
                <a:latin typeface="Calibri"/>
                <a:ea typeface="Calibri"/>
                <a:cs typeface="Calibri"/>
                <a:sym typeface="Calibri"/>
              </a:rPr>
              <a:t>INTRODUCTION </a:t>
            </a:r>
            <a:endParaRPr b="1" i="0" sz="5200" u="none" cap="none" strike="noStrike">
              <a:solidFill>
                <a:srgbClr val="FFFFFF"/>
              </a:solidFill>
              <a:latin typeface="Calibri"/>
              <a:ea typeface="Calibri"/>
              <a:cs typeface="Calibri"/>
              <a:sym typeface="Calibri"/>
            </a:endParaRPr>
          </a:p>
          <a:p>
            <a:pPr indent="0" lvl="0" marL="228600" marR="182880" rtl="0" algn="just">
              <a:spcBef>
                <a:spcPts val="1000"/>
              </a:spcBef>
              <a:spcAft>
                <a:spcPts val="0"/>
              </a:spcAft>
              <a:buNone/>
            </a:pPr>
            <a:r>
              <a:rPr b="0" i="0" lang="en-US" sz="5200" u="none" cap="none" strike="noStrike">
                <a:solidFill>
                  <a:schemeClr val="lt1"/>
                </a:solidFill>
                <a:latin typeface="Calibri"/>
                <a:ea typeface="Calibri"/>
                <a:cs typeface="Calibri"/>
                <a:sym typeface="Calibri"/>
              </a:rPr>
              <a:t>Northern California is home to a healthy and increasing population of California Black bears. Somewhere around 25,000-30,000 bears occupy 52,000sq. There are considered to be three sub-populations in the state (T. Katsnelson 2019). We are focusing on the North coast/cascade population. Both the Trinity and Klamath river are home to a large population of these Black bears that thrive in these regions because of the abundance of natural resources and available forage. Understanding the bear’s diet in each region can help us understand what these bear primarily feed on and what resources are available to them.</a:t>
            </a:r>
            <a:endParaRPr/>
          </a:p>
          <a:p>
            <a:pPr indent="0" lvl="0" marL="228600" marR="182880" rtl="0" algn="just">
              <a:spcBef>
                <a:spcPts val="1000"/>
              </a:spcBef>
              <a:spcAft>
                <a:spcPts val="0"/>
              </a:spcAft>
              <a:buNone/>
            </a:pPr>
            <a:r>
              <a:rPr b="0" i="0" lang="en-US" sz="5200" u="none" cap="none" strike="noStrike">
                <a:solidFill>
                  <a:schemeClr val="lt1"/>
                </a:solidFill>
                <a:latin typeface="Calibri"/>
                <a:ea typeface="Calibri"/>
                <a:cs typeface="Calibri"/>
                <a:sym typeface="Calibri"/>
              </a:rPr>
              <a:t>I collected bear scat from each region to determine what population of bears had a more diverse diet based on the Trinity and Klamath river regions. </a:t>
            </a:r>
            <a:endParaRPr/>
          </a:p>
          <a:p>
            <a:pPr indent="0" lvl="0" marL="228600" marR="182880" rtl="0" algn="just">
              <a:spcBef>
                <a:spcPts val="1000"/>
              </a:spcBef>
              <a:spcAft>
                <a:spcPts val="0"/>
              </a:spcAft>
              <a:buNone/>
            </a:pPr>
            <a:r>
              <a:t/>
            </a:r>
            <a:endParaRPr b="0" i="0" sz="5200" u="none" cap="none" strike="noStrike">
              <a:solidFill>
                <a:schemeClr val="lt1"/>
              </a:solidFill>
              <a:latin typeface="Calibri"/>
              <a:ea typeface="Calibri"/>
              <a:cs typeface="Calibri"/>
              <a:sym typeface="Calibri"/>
            </a:endParaRPr>
          </a:p>
          <a:p>
            <a:pPr indent="0" lvl="0" marL="228600" marR="182880" rtl="0" algn="just">
              <a:spcBef>
                <a:spcPts val="1000"/>
              </a:spcBef>
              <a:spcAft>
                <a:spcPts val="0"/>
              </a:spcAft>
              <a:buNone/>
            </a:pPr>
            <a:r>
              <a:rPr b="0" i="0" lang="en-US" sz="5200" u="none" cap="none" strike="noStrike">
                <a:solidFill>
                  <a:schemeClr val="lt1"/>
                </a:solidFill>
                <a:latin typeface="Calibri"/>
                <a:ea typeface="Calibri"/>
                <a:cs typeface="Calibri"/>
                <a:sym typeface="Calibri"/>
              </a:rPr>
              <a:t> </a:t>
            </a:r>
            <a:endParaRPr b="0" i="0" sz="5200" u="none" cap="none" strike="noStrike">
              <a:solidFill>
                <a:schemeClr val="lt1"/>
              </a:solidFill>
              <a:latin typeface="Calibri"/>
              <a:ea typeface="Calibri"/>
              <a:cs typeface="Calibri"/>
              <a:sym typeface="Calibri"/>
            </a:endParaRPr>
          </a:p>
        </p:txBody>
      </p:sp>
      <p:sp>
        <p:nvSpPr>
          <p:cNvPr id="89" name="Google Shape;89;p1"/>
          <p:cNvSpPr txBox="1"/>
          <p:nvPr/>
        </p:nvSpPr>
        <p:spPr>
          <a:xfrm>
            <a:off x="-1" y="22972918"/>
            <a:ext cx="13092599" cy="9945482"/>
          </a:xfrm>
          <a:prstGeom prst="rect">
            <a:avLst/>
          </a:prstGeom>
          <a:noFill/>
          <a:ln cap="flat" cmpd="sng" w="28575">
            <a:solidFill>
              <a:srgbClr val="FFFFFF"/>
            </a:solidFill>
            <a:prstDash val="solid"/>
            <a:round/>
            <a:headEnd len="sm" w="sm" type="none"/>
            <a:tailEnd len="sm" w="sm" type="none"/>
          </a:ln>
        </p:spPr>
        <p:txBody>
          <a:bodyPr anchorCtr="0" anchor="t" bIns="47725" lIns="279325" spcFirstLastPara="1" rIns="95325" wrap="square" tIns="47725">
            <a:noAutofit/>
          </a:bodyPr>
          <a:lstStyle/>
          <a:p>
            <a:pPr indent="0" lvl="0" marL="0" marR="148590" rtl="0" algn="just">
              <a:spcBef>
                <a:spcPts val="0"/>
              </a:spcBef>
              <a:spcAft>
                <a:spcPts val="0"/>
              </a:spcAft>
              <a:buNone/>
            </a:pPr>
            <a:r>
              <a:rPr b="1" i="0" lang="en-US" sz="5200" u="none" cap="none" strike="noStrike">
                <a:solidFill>
                  <a:srgbClr val="FFFFFF"/>
                </a:solidFill>
                <a:latin typeface="Calibri"/>
                <a:ea typeface="Calibri"/>
                <a:cs typeface="Calibri"/>
                <a:sym typeface="Calibri"/>
              </a:rPr>
              <a:t>METHODS</a:t>
            </a:r>
            <a:endParaRPr b="0" i="0" sz="5200" u="none" cap="none" strike="noStrike">
              <a:solidFill>
                <a:srgbClr val="FFFFFF"/>
              </a:solidFill>
              <a:latin typeface="Calibri"/>
              <a:ea typeface="Calibri"/>
              <a:cs typeface="Calibri"/>
              <a:sym typeface="Calibri"/>
            </a:endParaRPr>
          </a:p>
          <a:p>
            <a:pPr indent="0" lvl="0" marL="0" marR="148590" rtl="0" algn="just">
              <a:spcBef>
                <a:spcPts val="0"/>
              </a:spcBef>
              <a:spcAft>
                <a:spcPts val="0"/>
              </a:spcAft>
              <a:buNone/>
            </a:pPr>
            <a:r>
              <a:rPr b="0" i="0" lang="en-US" sz="5200" u="none" cap="none" strike="noStrike">
                <a:solidFill>
                  <a:schemeClr val="lt1"/>
                </a:solidFill>
                <a:latin typeface="Calibri"/>
                <a:ea typeface="Calibri"/>
                <a:cs typeface="Calibri"/>
                <a:sym typeface="Calibri"/>
              </a:rPr>
              <a:t>I collected 49 samples 25 from the Trinity river and 24 from the Klamath River.  This was achieved by finding areas where bears often used to travel. After collecting each sample I then bagged and separated the samples by location. </a:t>
            </a:r>
            <a:r>
              <a:rPr b="0" i="0" lang="en-US" sz="5200" u="none" cap="none" strike="noStrike">
                <a:solidFill>
                  <a:schemeClr val="lt1"/>
                </a:solidFill>
                <a:latin typeface="Times New Roman"/>
                <a:ea typeface="Times New Roman"/>
                <a:cs typeface="Times New Roman"/>
                <a:sym typeface="Times New Roman"/>
              </a:rPr>
              <a:t>I then went through each sample using dissecting tools recording any identifiable forage to determine the content, species richness, and percentage of how much content was in that single sample.</a:t>
            </a:r>
            <a:endParaRPr/>
          </a:p>
        </p:txBody>
      </p:sp>
      <p:sp>
        <p:nvSpPr>
          <p:cNvPr id="90" name="Google Shape;90;p1"/>
          <p:cNvSpPr txBox="1"/>
          <p:nvPr/>
        </p:nvSpPr>
        <p:spPr>
          <a:xfrm>
            <a:off x="31136910" y="4516502"/>
            <a:ext cx="12374400" cy="121908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171450" marR="228600" rtl="0" algn="just">
              <a:spcBef>
                <a:spcPts val="0"/>
              </a:spcBef>
              <a:spcAft>
                <a:spcPts val="0"/>
              </a:spcAft>
              <a:buNone/>
            </a:pPr>
            <a:r>
              <a:rPr b="1" i="0" lang="en-US" sz="5200" u="none" cap="none" strike="noStrike">
                <a:solidFill>
                  <a:srgbClr val="FFFFFF"/>
                </a:solidFill>
                <a:latin typeface="Calibri"/>
                <a:ea typeface="Calibri"/>
                <a:cs typeface="Calibri"/>
                <a:sym typeface="Calibri"/>
              </a:rPr>
              <a:t>RESULTS</a:t>
            </a:r>
            <a:endParaRPr b="0" i="0" sz="5200" u="none" cap="none" strike="noStrike">
              <a:solidFill>
                <a:srgbClr val="FFFFFF"/>
              </a:solidFill>
              <a:latin typeface="Calibri"/>
              <a:ea typeface="Calibri"/>
              <a:cs typeface="Calibri"/>
              <a:sym typeface="Calibri"/>
            </a:endParaRPr>
          </a:p>
          <a:p>
            <a:pPr indent="0" lvl="0" marL="171450" marR="228600" rtl="0" algn="just">
              <a:spcBef>
                <a:spcPts val="0"/>
              </a:spcBef>
              <a:spcAft>
                <a:spcPts val="0"/>
              </a:spcAft>
              <a:buNone/>
            </a:pPr>
            <a:r>
              <a:rPr b="0" i="0" lang="en-US" sz="5200" u="none" cap="none" strike="noStrike">
                <a:solidFill>
                  <a:schemeClr val="lt1"/>
                </a:solidFill>
                <a:latin typeface="Calibri"/>
                <a:ea typeface="Calibri"/>
                <a:cs typeface="Calibri"/>
                <a:sym typeface="Calibri"/>
              </a:rPr>
              <a:t>Based on diet composition, I found no difference between Trinity and Klamath bears diet diversity.(Pseudo –F= 1.58, df=1, 46, p=0.18).  When dissecting each sample the diversity of what was found resulted in no significant difference between each region and what the bears foraged on</a:t>
            </a:r>
            <a:r>
              <a:rPr lang="en-US" sz="5200">
                <a:solidFill>
                  <a:schemeClr val="lt1"/>
                </a:solidFill>
                <a:latin typeface="Calibri"/>
                <a:ea typeface="Calibri"/>
                <a:cs typeface="Calibri"/>
                <a:sym typeface="Calibri"/>
              </a:rPr>
              <a:t> </a:t>
            </a:r>
            <a:r>
              <a:rPr b="0" i="0" lang="en-US" sz="5200" u="none" cap="none" strike="noStrike">
                <a:solidFill>
                  <a:schemeClr val="lt1"/>
                </a:solidFill>
                <a:latin typeface="Calibri"/>
                <a:ea typeface="Calibri"/>
                <a:cs typeface="Calibri"/>
                <a:sym typeface="Calibri"/>
              </a:rPr>
              <a:t>(Figure 1). </a:t>
            </a:r>
            <a:endParaRPr/>
          </a:p>
          <a:p>
            <a:pPr indent="0" lvl="0" marL="171450" marR="228600" rtl="0" algn="just">
              <a:spcBef>
                <a:spcPts val="0"/>
              </a:spcBef>
              <a:spcAft>
                <a:spcPts val="0"/>
              </a:spcAft>
              <a:buNone/>
            </a:pPr>
            <a:r>
              <a:rPr b="0" i="0" lang="en-US" sz="5200" u="none" cap="none" strike="noStrike">
                <a:solidFill>
                  <a:schemeClr val="lt1"/>
                </a:solidFill>
                <a:latin typeface="Calibri"/>
                <a:ea typeface="Calibri"/>
                <a:cs typeface="Calibri"/>
                <a:sym typeface="Calibri"/>
              </a:rPr>
              <a:t>After going through the 49 samples collected (25 Trinity) and (24 Klamath)  it seems that most of the diet is composed of seeds and fruit with small variations between other dies items found in each sample</a:t>
            </a:r>
            <a:r>
              <a:rPr lang="en-US" sz="5200">
                <a:solidFill>
                  <a:schemeClr val="lt1"/>
                </a:solidFill>
                <a:latin typeface="Calibri"/>
                <a:ea typeface="Calibri"/>
                <a:cs typeface="Calibri"/>
                <a:sym typeface="Calibri"/>
              </a:rPr>
              <a:t> </a:t>
            </a:r>
            <a:r>
              <a:rPr b="0" i="0" lang="en-US" sz="5200" u="none" cap="none" strike="noStrike">
                <a:solidFill>
                  <a:schemeClr val="lt1"/>
                </a:solidFill>
                <a:latin typeface="Calibri"/>
                <a:ea typeface="Calibri"/>
                <a:cs typeface="Calibri"/>
                <a:sym typeface="Calibri"/>
              </a:rPr>
              <a:t>(Figure 2).</a:t>
            </a:r>
            <a:endParaRPr b="0" i="0" sz="5200" u="none" cap="none" strike="noStrike">
              <a:solidFill>
                <a:schemeClr val="lt1"/>
              </a:solidFill>
              <a:latin typeface="Calibri"/>
              <a:ea typeface="Calibri"/>
              <a:cs typeface="Calibri"/>
              <a:sym typeface="Calibri"/>
            </a:endParaRPr>
          </a:p>
        </p:txBody>
      </p:sp>
      <p:sp>
        <p:nvSpPr>
          <p:cNvPr id="91" name="Google Shape;91;p1"/>
          <p:cNvSpPr txBox="1"/>
          <p:nvPr/>
        </p:nvSpPr>
        <p:spPr>
          <a:xfrm>
            <a:off x="31065801" y="17504643"/>
            <a:ext cx="12445443" cy="12988141"/>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228600" marR="228600" rtl="0" algn="just">
              <a:spcBef>
                <a:spcPts val="0"/>
              </a:spcBef>
              <a:spcAft>
                <a:spcPts val="0"/>
              </a:spcAft>
              <a:buNone/>
            </a:pPr>
            <a:r>
              <a:rPr b="1" i="0" lang="en-US" sz="5200" u="none" cap="none" strike="noStrike">
                <a:solidFill>
                  <a:schemeClr val="lt1"/>
                </a:solidFill>
                <a:latin typeface="Calibri"/>
                <a:ea typeface="Calibri"/>
                <a:cs typeface="Calibri"/>
                <a:sym typeface="Calibri"/>
              </a:rPr>
              <a:t>DISCUSSION</a:t>
            </a:r>
            <a:endParaRPr b="1" i="0" sz="5200" u="none" cap="none" strike="noStrike">
              <a:solidFill>
                <a:schemeClr val="lt1"/>
              </a:solidFill>
              <a:latin typeface="Calibri"/>
              <a:ea typeface="Calibri"/>
              <a:cs typeface="Calibri"/>
              <a:sym typeface="Calibri"/>
            </a:endParaRPr>
          </a:p>
          <a:p>
            <a:pPr indent="0" lvl="0" marL="228600" marR="228600" rtl="0" algn="just">
              <a:spcBef>
                <a:spcPts val="0"/>
              </a:spcBef>
              <a:spcAft>
                <a:spcPts val="0"/>
              </a:spcAft>
              <a:buNone/>
            </a:pPr>
            <a:r>
              <a:rPr b="0" i="0" lang="en-US" sz="5200" u="none" cap="none" strike="noStrike">
                <a:solidFill>
                  <a:schemeClr val="lt1"/>
                </a:solidFill>
                <a:latin typeface="Calibri"/>
                <a:ea typeface="Calibri"/>
                <a:cs typeface="Calibri"/>
                <a:sym typeface="Calibri"/>
              </a:rPr>
              <a:t>The California Black bear </a:t>
            </a:r>
            <a:r>
              <a:rPr b="0" i="1" lang="en-US" sz="5200" u="none" cap="none" strike="noStrike">
                <a:solidFill>
                  <a:schemeClr val="lt1"/>
                </a:solidFill>
                <a:latin typeface="Calibri"/>
                <a:ea typeface="Calibri"/>
                <a:cs typeface="Calibri"/>
                <a:sym typeface="Calibri"/>
              </a:rPr>
              <a:t>(Ursus americanus californiensis) </a:t>
            </a:r>
            <a:r>
              <a:rPr b="0" i="0" lang="en-US" sz="5200" u="none" cap="none" strike="noStrike">
                <a:solidFill>
                  <a:schemeClr val="lt1"/>
                </a:solidFill>
                <a:latin typeface="Calibri"/>
                <a:ea typeface="Calibri"/>
                <a:cs typeface="Calibri"/>
                <a:sym typeface="Calibri"/>
              </a:rPr>
              <a:t>is found in many areas throughout California, especially in the Northern region such As Humboldt, Trinity, and Del Norte counties. These regions are home to an abundance of food that Black bears have access to year-round compared to many other places around the U.S. The Klamath and Trinity river systems have geographical differences and these bear populations use their resources in these areas all year round.  Even with these differences the bears still rely heavily on the same forage regardless of differences in the region. </a:t>
            </a:r>
            <a:endParaRPr b="0" i="1" sz="5200" u="none" cap="none" strike="noStrike">
              <a:solidFill>
                <a:schemeClr val="lt1"/>
              </a:solidFill>
              <a:latin typeface="Calibri"/>
              <a:ea typeface="Calibri"/>
              <a:cs typeface="Calibri"/>
              <a:sym typeface="Calibri"/>
            </a:endParaRPr>
          </a:p>
          <a:p>
            <a:pPr indent="0" lvl="0" marL="228600" marR="228600" rtl="0" algn="just">
              <a:spcBef>
                <a:spcPts val="0"/>
              </a:spcBef>
              <a:spcAft>
                <a:spcPts val="0"/>
              </a:spcAft>
              <a:buNone/>
            </a:pPr>
            <a:r>
              <a:rPr b="0" i="0" lang="en-US" sz="5200" u="none" cap="none" strike="noStrike">
                <a:solidFill>
                  <a:schemeClr val="lt1"/>
                </a:solidFill>
                <a:latin typeface="Calibri"/>
                <a:ea typeface="Calibri"/>
                <a:cs typeface="Calibri"/>
                <a:sym typeface="Calibri"/>
              </a:rPr>
              <a:t> </a:t>
            </a:r>
            <a:endParaRPr b="0" i="0" sz="5200" u="none" cap="none" strike="noStrike">
              <a:solidFill>
                <a:schemeClr val="lt1"/>
              </a:solidFill>
              <a:latin typeface="Calibri"/>
              <a:ea typeface="Calibri"/>
              <a:cs typeface="Calibri"/>
              <a:sym typeface="Calibri"/>
            </a:endParaRPr>
          </a:p>
          <a:p>
            <a:pPr indent="0" lvl="0" marL="228600" marR="228600" rtl="0" algn="just">
              <a:spcBef>
                <a:spcPts val="0"/>
              </a:spcBef>
              <a:spcAft>
                <a:spcPts val="0"/>
              </a:spcAft>
              <a:buNone/>
            </a:pPr>
            <a:r>
              <a:t/>
            </a:r>
            <a:endParaRPr b="1" i="0" sz="4700" u="none" cap="none" strike="noStrike">
              <a:solidFill>
                <a:schemeClr val="lt1"/>
              </a:solidFill>
              <a:latin typeface="Calibri"/>
              <a:ea typeface="Calibri"/>
              <a:cs typeface="Calibri"/>
              <a:sym typeface="Calibri"/>
            </a:endParaRPr>
          </a:p>
          <a:p>
            <a:pPr indent="0" lvl="0" marL="45720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92" name="Google Shape;92;p1"/>
          <p:cNvSpPr txBox="1"/>
          <p:nvPr/>
        </p:nvSpPr>
        <p:spPr>
          <a:xfrm>
            <a:off x="13092601" y="29602821"/>
            <a:ext cx="17929878" cy="1631185"/>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None/>
            </a:pPr>
            <a:r>
              <a:rPr b="0" i="0" lang="en-US" sz="4700" u="none" cap="none" strike="noStrike">
                <a:solidFill>
                  <a:srgbClr val="FFFFFF"/>
                </a:solidFill>
                <a:latin typeface="Calibri"/>
                <a:ea typeface="Calibri"/>
                <a:cs typeface="Calibri"/>
                <a:sym typeface="Calibri"/>
              </a:rPr>
              <a:t>Figure 2: The amount of forage(%) that was found In the bear scat between the Klamath and Trinity regions </a:t>
            </a:r>
            <a:endParaRPr b="0" i="0" sz="4700" u="none" cap="none" strike="noStrike">
              <a:solidFill>
                <a:srgbClr val="FFFFFF"/>
              </a:solidFill>
              <a:latin typeface="Calibri"/>
              <a:ea typeface="Calibri"/>
              <a:cs typeface="Calibri"/>
              <a:sym typeface="Calibri"/>
            </a:endParaRPr>
          </a:p>
        </p:txBody>
      </p:sp>
      <p:sp>
        <p:nvSpPr>
          <p:cNvPr id="93" name="Google Shape;93;p1"/>
          <p:cNvSpPr/>
          <p:nvPr/>
        </p:nvSpPr>
        <p:spPr>
          <a:xfrm>
            <a:off x="-1" y="0"/>
            <a:ext cx="43891201" cy="4512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txBox="1"/>
          <p:nvPr/>
        </p:nvSpPr>
        <p:spPr>
          <a:xfrm>
            <a:off x="7276075" y="3057475"/>
            <a:ext cx="29104200" cy="1539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US" sz="5000">
                <a:solidFill>
                  <a:schemeClr val="lt1"/>
                </a:solidFill>
                <a:latin typeface="Calibri"/>
                <a:ea typeface="Calibri"/>
                <a:cs typeface="Calibri"/>
                <a:sym typeface="Calibri"/>
              </a:rPr>
              <a:t>Ethan R. Worthley</a:t>
            </a:r>
            <a:endParaRPr baseline="30000" sz="5000">
              <a:solidFill>
                <a:schemeClr val="lt1"/>
              </a:solidFill>
              <a:latin typeface="Calibri"/>
              <a:ea typeface="Calibri"/>
              <a:cs typeface="Calibri"/>
              <a:sym typeface="Calibri"/>
            </a:endParaRPr>
          </a:p>
          <a:p>
            <a:pPr indent="0" lvl="0" marL="0" marR="0" rtl="0" algn="ctr">
              <a:spcBef>
                <a:spcPts val="0"/>
              </a:spcBef>
              <a:spcAft>
                <a:spcPts val="0"/>
              </a:spcAft>
              <a:buNone/>
            </a:pPr>
            <a:r>
              <a:rPr lang="en-US" sz="3800">
                <a:solidFill>
                  <a:schemeClr val="lt1"/>
                </a:solidFill>
                <a:latin typeface="Calibri"/>
                <a:ea typeface="Calibri"/>
                <a:cs typeface="Calibri"/>
                <a:sym typeface="Calibri"/>
              </a:rPr>
              <a:t>Department of Wildlife , Cal Poly Humboldt </a:t>
            </a:r>
            <a:endParaRPr sz="1800">
              <a:solidFill>
                <a:schemeClr val="lt1"/>
              </a:solidFill>
              <a:latin typeface="Calibri"/>
              <a:ea typeface="Calibri"/>
              <a:cs typeface="Calibri"/>
              <a:sym typeface="Calibri"/>
            </a:endParaRPr>
          </a:p>
        </p:txBody>
      </p:sp>
      <p:sp>
        <p:nvSpPr>
          <p:cNvPr id="95" name="Google Shape;95;p1"/>
          <p:cNvSpPr/>
          <p:nvPr/>
        </p:nvSpPr>
        <p:spPr>
          <a:xfrm>
            <a:off x="13247986" y="4651464"/>
            <a:ext cx="17132840" cy="11690352"/>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txBox="1"/>
          <p:nvPr/>
        </p:nvSpPr>
        <p:spPr>
          <a:xfrm>
            <a:off x="12984748" y="4757974"/>
            <a:ext cx="17770525" cy="119494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5500">
                <a:solidFill>
                  <a:schemeClr val="dk1"/>
                </a:solidFill>
                <a:latin typeface="Calibri"/>
                <a:ea typeface="Calibri"/>
                <a:cs typeface="Calibri"/>
                <a:sym typeface="Calibri"/>
              </a:rPr>
              <a:t>Bear diet diversity</a:t>
            </a:r>
            <a:endParaRPr b="1" sz="5500">
              <a:solidFill>
                <a:schemeClr val="dk1"/>
              </a:solidFill>
              <a:latin typeface="Calibri"/>
              <a:ea typeface="Calibri"/>
              <a:cs typeface="Calibri"/>
              <a:sym typeface="Calibri"/>
            </a:endParaRPr>
          </a:p>
        </p:txBody>
      </p:sp>
      <p:sp>
        <p:nvSpPr>
          <p:cNvPr id="97" name="Google Shape;97;p1"/>
          <p:cNvSpPr txBox="1"/>
          <p:nvPr/>
        </p:nvSpPr>
        <p:spPr>
          <a:xfrm>
            <a:off x="23350674" y="4757974"/>
            <a:ext cx="7404600" cy="9081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5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3">
            <a:alphaModFix/>
          </a:blip>
          <a:srcRect b="0" l="0" r="0" t="0"/>
          <a:stretch/>
        </p:blipFill>
        <p:spPr>
          <a:xfrm>
            <a:off x="13247986" y="18724058"/>
            <a:ext cx="17325631" cy="10585437"/>
          </a:xfrm>
          <a:prstGeom prst="rect">
            <a:avLst/>
          </a:prstGeom>
          <a:noFill/>
          <a:ln>
            <a:noFill/>
          </a:ln>
        </p:spPr>
      </p:pic>
      <p:pic>
        <p:nvPicPr>
          <p:cNvPr id="99" name="Google Shape;99;p1"/>
          <p:cNvPicPr preferRelativeResize="0"/>
          <p:nvPr/>
        </p:nvPicPr>
        <p:blipFill rotWithShape="1">
          <a:blip r:embed="rId4">
            <a:alphaModFix/>
          </a:blip>
          <a:srcRect b="0" l="0" r="0" t="0"/>
          <a:stretch/>
        </p:blipFill>
        <p:spPr>
          <a:xfrm>
            <a:off x="14199810" y="6163728"/>
            <a:ext cx="15256730" cy="9455311"/>
          </a:xfrm>
          <a:prstGeom prst="rect">
            <a:avLst/>
          </a:prstGeom>
          <a:noFill/>
          <a:ln>
            <a:noFill/>
          </a:ln>
        </p:spPr>
      </p:pic>
      <p:pic>
        <p:nvPicPr>
          <p:cNvPr id="100" name="Google Shape;100;p1"/>
          <p:cNvPicPr preferRelativeResize="0"/>
          <p:nvPr/>
        </p:nvPicPr>
        <p:blipFill rotWithShape="1">
          <a:blip r:embed="rId5">
            <a:alphaModFix/>
          </a:blip>
          <a:srcRect b="0" l="0" r="0" t="0"/>
          <a:stretch/>
        </p:blipFill>
        <p:spPr>
          <a:xfrm>
            <a:off x="0" y="96268"/>
            <a:ext cx="5840965" cy="4460151"/>
          </a:xfrm>
          <a:prstGeom prst="rect">
            <a:avLst/>
          </a:prstGeom>
          <a:noFill/>
          <a:ln>
            <a:noFill/>
          </a:ln>
        </p:spPr>
      </p:pic>
      <p:pic>
        <p:nvPicPr>
          <p:cNvPr id="101" name="Google Shape;101;p1"/>
          <p:cNvPicPr preferRelativeResize="0"/>
          <p:nvPr/>
        </p:nvPicPr>
        <p:blipFill rotWithShape="1">
          <a:blip r:embed="rId6">
            <a:alphaModFix/>
          </a:blip>
          <a:srcRect b="0" l="0" r="0" t="0"/>
          <a:stretch/>
        </p:blipFill>
        <p:spPr>
          <a:xfrm>
            <a:off x="37237025" y="-45544"/>
            <a:ext cx="6654175" cy="4556419"/>
          </a:xfrm>
          <a:prstGeom prst="rect">
            <a:avLst/>
          </a:prstGeom>
          <a:noFill/>
          <a:ln>
            <a:noFill/>
          </a:ln>
        </p:spPr>
      </p:pic>
      <p:sp>
        <p:nvSpPr>
          <p:cNvPr id="102" name="Google Shape;102;p1"/>
          <p:cNvSpPr txBox="1"/>
          <p:nvPr/>
        </p:nvSpPr>
        <p:spPr>
          <a:xfrm>
            <a:off x="0" y="-247675"/>
            <a:ext cx="42776400" cy="3632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US" sz="11200">
                <a:solidFill>
                  <a:schemeClr val="lt1"/>
                </a:solidFill>
                <a:latin typeface="Calibri"/>
                <a:ea typeface="Calibri"/>
                <a:cs typeface="Calibri"/>
                <a:sym typeface="Calibri"/>
              </a:rPr>
              <a:t>California Black Bear diet composition in the Trinity</a:t>
            </a:r>
            <a:endParaRPr sz="11200">
              <a:solidFill>
                <a:schemeClr val="lt1"/>
              </a:solidFill>
              <a:latin typeface="Calibri"/>
              <a:ea typeface="Calibri"/>
              <a:cs typeface="Calibri"/>
              <a:sym typeface="Calibri"/>
            </a:endParaRPr>
          </a:p>
          <a:p>
            <a:pPr indent="0" lvl="0" marL="0" marR="0" rtl="0" algn="ctr">
              <a:spcBef>
                <a:spcPts val="0"/>
              </a:spcBef>
              <a:spcAft>
                <a:spcPts val="0"/>
              </a:spcAft>
              <a:buNone/>
            </a:pPr>
            <a:r>
              <a:rPr lang="en-US" sz="11200">
                <a:solidFill>
                  <a:schemeClr val="lt1"/>
                </a:solidFill>
                <a:latin typeface="Calibri"/>
                <a:ea typeface="Calibri"/>
                <a:cs typeface="Calibri"/>
                <a:sym typeface="Calibri"/>
              </a:rPr>
              <a:t>and Klamath regions </a:t>
            </a:r>
            <a:endParaRPr sz="1800">
              <a:solidFill>
                <a:schemeClr val="lt1"/>
              </a:solidFill>
              <a:latin typeface="Calibri"/>
              <a:ea typeface="Calibri"/>
              <a:cs typeface="Calibri"/>
              <a:sym typeface="Calibri"/>
            </a:endParaRPr>
          </a:p>
        </p:txBody>
      </p:sp>
      <p:sp>
        <p:nvSpPr>
          <p:cNvPr id="103" name="Google Shape;103;p1"/>
          <p:cNvSpPr txBox="1"/>
          <p:nvPr/>
        </p:nvSpPr>
        <p:spPr>
          <a:xfrm>
            <a:off x="13303590" y="16475502"/>
            <a:ext cx="17132700" cy="153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700">
                <a:solidFill>
                  <a:schemeClr val="lt1"/>
                </a:solidFill>
                <a:latin typeface="Calibri"/>
                <a:ea typeface="Calibri"/>
                <a:cs typeface="Calibri"/>
                <a:sym typeface="Calibri"/>
              </a:rPr>
              <a:t>Figure 1: T-Test to determine the difference of diet composition between the Trinity and the Klamath</a:t>
            </a:r>
            <a:endParaRPr/>
          </a:p>
        </p:txBody>
      </p:sp>
      <p:pic>
        <p:nvPicPr>
          <p:cNvPr id="104" name="Google Shape;104;p1"/>
          <p:cNvPicPr preferRelativeResize="0"/>
          <p:nvPr/>
        </p:nvPicPr>
        <p:blipFill rotWithShape="1">
          <a:blip r:embed="rId7">
            <a:alphaModFix/>
          </a:blip>
          <a:srcRect b="0" l="0" r="0" t="0"/>
          <a:stretch/>
        </p:blipFill>
        <p:spPr>
          <a:xfrm>
            <a:off x="6794644" y="1832175"/>
            <a:ext cx="2309547" cy="2309547"/>
          </a:xfrm>
          <a:prstGeom prst="rect">
            <a:avLst/>
          </a:prstGeom>
          <a:noFill/>
          <a:ln>
            <a:noFill/>
          </a:ln>
        </p:spPr>
      </p:pic>
      <p:sp>
        <p:nvSpPr>
          <p:cNvPr id="105" name="Google Shape;105;p1"/>
          <p:cNvSpPr txBox="1"/>
          <p:nvPr/>
        </p:nvSpPr>
        <p:spPr>
          <a:xfrm>
            <a:off x="30380816" y="30819301"/>
            <a:ext cx="133995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Work cited</a:t>
            </a:r>
            <a:r>
              <a:rPr lang="en-US" sz="3200">
                <a:solidFill>
                  <a:schemeClr val="lt1"/>
                </a:solidFill>
                <a:latin typeface="Calibri"/>
                <a:ea typeface="Calibri"/>
                <a:cs typeface="Calibri"/>
                <a:sym typeface="Calibri"/>
              </a:rPr>
              <a:t>: Katsnelson , T. 2020. How are California bears doing? The Aggie Transcript. &amp;lt;https://aggietranscript.ucdavis.edu/how-are-california-bears-doing/&amp;gt; Accessed 25 Apr 2022. </a:t>
            </a:r>
            <a:endParaRPr/>
          </a:p>
        </p:txBody>
      </p:sp>
      <p:sp>
        <p:nvSpPr>
          <p:cNvPr id="106" name="Google Shape;106;p1"/>
          <p:cNvSpPr txBox="1"/>
          <p:nvPr/>
        </p:nvSpPr>
        <p:spPr>
          <a:xfrm>
            <a:off x="34314063" y="31680282"/>
            <a:ext cx="7267074" cy="12381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2022-04-08T18:46:38Z</dcterms:created>
  <dc:creator>Sean Mahoney</dc:creator>
</cp:coreProperties>
</file>