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Roboto" panose="020000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7POdAIi8qHugG1WnM8W9SZGYi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sar Roch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52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291840" y="5387342"/>
            <a:ext cx="37307520"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5486400" y="17289782"/>
            <a:ext cx="32918400"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a:endParaRPr/>
          </a:p>
        </p:txBody>
      </p:sp>
      <p:sp>
        <p:nvSpPr>
          <p:cNvPr id="18" name="Google Shape;18;p3"/>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502389" y="278131"/>
            <a:ext cx="20886422" cy="378561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22193251" y="10968991"/>
            <a:ext cx="27896822" cy="94640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2990851" y="1779271"/>
            <a:ext cx="27896822" cy="278434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994662" y="8206749"/>
            <a:ext cx="37856160"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2994662" y="22029429"/>
            <a:ext cx="37856160"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11520"/>
              <a:buNone/>
              <a:defRPr sz="11520">
                <a:solidFill>
                  <a:schemeClr val="dk1"/>
                </a:solidFill>
              </a:defRPr>
            </a:lvl1pPr>
            <a:lvl2pPr marL="914400" lvl="1" indent="-228600" algn="l">
              <a:lnSpc>
                <a:spcPct val="90000"/>
              </a:lnSpc>
              <a:spcBef>
                <a:spcPts val="2400"/>
              </a:spcBef>
              <a:spcAft>
                <a:spcPts val="0"/>
              </a:spcAft>
              <a:buClr>
                <a:srgbClr val="888888"/>
              </a:buClr>
              <a:buSzPts val="9600"/>
              <a:buNone/>
              <a:defRPr sz="9600">
                <a:solidFill>
                  <a:srgbClr val="888888"/>
                </a:solidFill>
              </a:defRPr>
            </a:lvl2pPr>
            <a:lvl3pPr marL="1371600" lvl="2" indent="-228600" algn="l">
              <a:lnSpc>
                <a:spcPct val="90000"/>
              </a:lnSpc>
              <a:spcBef>
                <a:spcPts val="2400"/>
              </a:spcBef>
              <a:spcAft>
                <a:spcPts val="0"/>
              </a:spcAft>
              <a:buClr>
                <a:srgbClr val="888888"/>
              </a:buClr>
              <a:buSzPts val="8640"/>
              <a:buNone/>
              <a:defRPr sz="8640">
                <a:solidFill>
                  <a:srgbClr val="888888"/>
                </a:solidFill>
              </a:defRPr>
            </a:lvl3pPr>
            <a:lvl4pPr marL="1828800" lvl="3" indent="-228600" algn="l">
              <a:lnSpc>
                <a:spcPct val="90000"/>
              </a:lnSpc>
              <a:spcBef>
                <a:spcPts val="2400"/>
              </a:spcBef>
              <a:spcAft>
                <a:spcPts val="0"/>
              </a:spcAft>
              <a:buClr>
                <a:srgbClr val="888888"/>
              </a:buClr>
              <a:buSzPts val="7680"/>
              <a:buNone/>
              <a:defRPr sz="7680">
                <a:solidFill>
                  <a:srgbClr val="888888"/>
                </a:solidFill>
              </a:defRPr>
            </a:lvl4pPr>
            <a:lvl5pPr marL="2286000" lvl="4" indent="-228600" algn="l">
              <a:lnSpc>
                <a:spcPct val="90000"/>
              </a:lnSpc>
              <a:spcBef>
                <a:spcPts val="2400"/>
              </a:spcBef>
              <a:spcAft>
                <a:spcPts val="0"/>
              </a:spcAft>
              <a:buClr>
                <a:srgbClr val="888888"/>
              </a:buClr>
              <a:buSzPts val="7680"/>
              <a:buNone/>
              <a:defRPr sz="7680">
                <a:solidFill>
                  <a:srgbClr val="888888"/>
                </a:solidFill>
              </a:defRPr>
            </a:lvl5pPr>
            <a:lvl6pPr marL="2743200" lvl="5" indent="-228600" algn="l">
              <a:lnSpc>
                <a:spcPct val="90000"/>
              </a:lnSpc>
              <a:spcBef>
                <a:spcPts val="2400"/>
              </a:spcBef>
              <a:spcAft>
                <a:spcPts val="0"/>
              </a:spcAft>
              <a:buClr>
                <a:srgbClr val="888888"/>
              </a:buClr>
              <a:buSzPts val="7680"/>
              <a:buNone/>
              <a:defRPr sz="7680">
                <a:solidFill>
                  <a:srgbClr val="888888"/>
                </a:solidFill>
              </a:defRPr>
            </a:lvl6pPr>
            <a:lvl7pPr marL="3200400" lvl="6" indent="-228600" algn="l">
              <a:lnSpc>
                <a:spcPct val="90000"/>
              </a:lnSpc>
              <a:spcBef>
                <a:spcPts val="2400"/>
              </a:spcBef>
              <a:spcAft>
                <a:spcPts val="0"/>
              </a:spcAft>
              <a:buClr>
                <a:srgbClr val="888888"/>
              </a:buClr>
              <a:buSzPts val="7680"/>
              <a:buNone/>
              <a:defRPr sz="7680">
                <a:solidFill>
                  <a:srgbClr val="888888"/>
                </a:solidFill>
              </a:defRPr>
            </a:lvl7pPr>
            <a:lvl8pPr marL="3657600" lvl="7" indent="-228600" algn="l">
              <a:lnSpc>
                <a:spcPct val="90000"/>
              </a:lnSpc>
              <a:spcBef>
                <a:spcPts val="2400"/>
              </a:spcBef>
              <a:spcAft>
                <a:spcPts val="0"/>
              </a:spcAft>
              <a:buClr>
                <a:srgbClr val="888888"/>
              </a:buClr>
              <a:buSzPts val="7680"/>
              <a:buNone/>
              <a:defRPr sz="7680">
                <a:solidFill>
                  <a:srgbClr val="888888"/>
                </a:solidFill>
              </a:defRPr>
            </a:lvl8pPr>
            <a:lvl9pPr marL="4114800" lvl="8" indent="-228600" algn="l">
              <a:lnSpc>
                <a:spcPct val="90000"/>
              </a:lnSpc>
              <a:spcBef>
                <a:spcPts val="2400"/>
              </a:spcBef>
              <a:spcAft>
                <a:spcPts val="0"/>
              </a:spcAft>
              <a:buClr>
                <a:srgbClr val="888888"/>
              </a:buClr>
              <a:buSzPts val="7680"/>
              <a:buNone/>
              <a:defRPr sz="7680">
                <a:solidFill>
                  <a:srgbClr val="888888"/>
                </a:solidFill>
              </a:defRPr>
            </a:lvl9pPr>
          </a:lstStyle>
          <a:p>
            <a:endParaRPr/>
          </a:p>
        </p:txBody>
      </p:sp>
      <p:sp>
        <p:nvSpPr>
          <p:cNvPr id="30" name="Google Shape;30;p5"/>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3017520" y="8763000"/>
            <a:ext cx="186537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22219920" y="8763000"/>
            <a:ext cx="186537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023237"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3023242" y="8069582"/>
            <a:ext cx="18568032"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3" name="Google Shape;43;p7"/>
          <p:cNvSpPr txBox="1">
            <a:spLocks noGrp="1"/>
          </p:cNvSpPr>
          <p:nvPr>
            <p:ph type="body" idx="2"/>
          </p:nvPr>
        </p:nvSpPr>
        <p:spPr>
          <a:xfrm>
            <a:off x="3023242" y="12024360"/>
            <a:ext cx="18568032"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22219922" y="8069582"/>
            <a:ext cx="18659477"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5" name="Google Shape;45;p7"/>
          <p:cNvSpPr txBox="1">
            <a:spLocks noGrp="1"/>
          </p:cNvSpPr>
          <p:nvPr>
            <p:ph type="body" idx="4"/>
          </p:nvPr>
        </p:nvSpPr>
        <p:spPr>
          <a:xfrm>
            <a:off x="22219922" y="12024360"/>
            <a:ext cx="18659477"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L="457200" lvl="0" indent="-1203960" algn="l">
              <a:lnSpc>
                <a:spcPct val="90000"/>
              </a:lnSpc>
              <a:spcBef>
                <a:spcPts val="4800"/>
              </a:spcBef>
              <a:spcAft>
                <a:spcPts val="0"/>
              </a:spcAft>
              <a:buClr>
                <a:schemeClr val="dk1"/>
              </a:buClr>
              <a:buSzPts val="15360"/>
              <a:buChar char="•"/>
              <a:defRPr sz="15360"/>
            </a:lvl1pPr>
            <a:lvl2pPr marL="914400" lvl="1" indent="-1082040" algn="l">
              <a:lnSpc>
                <a:spcPct val="90000"/>
              </a:lnSpc>
              <a:spcBef>
                <a:spcPts val="2400"/>
              </a:spcBef>
              <a:spcAft>
                <a:spcPts val="0"/>
              </a:spcAft>
              <a:buClr>
                <a:schemeClr val="dk1"/>
              </a:buClr>
              <a:buSzPts val="13440"/>
              <a:buChar char="•"/>
              <a:defRPr sz="13439"/>
            </a:lvl2pPr>
            <a:lvl3pPr marL="1371600" lvl="2" indent="-960120" algn="l">
              <a:lnSpc>
                <a:spcPct val="90000"/>
              </a:lnSpc>
              <a:spcBef>
                <a:spcPts val="2400"/>
              </a:spcBef>
              <a:spcAft>
                <a:spcPts val="0"/>
              </a:spcAft>
              <a:buClr>
                <a:schemeClr val="dk1"/>
              </a:buClr>
              <a:buSzPts val="11520"/>
              <a:buChar char="•"/>
              <a:defRPr sz="11520"/>
            </a:lvl3pPr>
            <a:lvl4pPr marL="1828800" lvl="3" indent="-838200" algn="l">
              <a:lnSpc>
                <a:spcPct val="90000"/>
              </a:lnSpc>
              <a:spcBef>
                <a:spcPts val="2400"/>
              </a:spcBef>
              <a:spcAft>
                <a:spcPts val="0"/>
              </a:spcAft>
              <a:buClr>
                <a:schemeClr val="dk1"/>
              </a:buClr>
              <a:buSzPts val="9600"/>
              <a:buChar char="•"/>
              <a:defRPr sz="9600"/>
            </a:lvl4pPr>
            <a:lvl5pPr marL="2286000" lvl="4" indent="-838200" algn="l">
              <a:lnSpc>
                <a:spcPct val="90000"/>
              </a:lnSpc>
              <a:spcBef>
                <a:spcPts val="2400"/>
              </a:spcBef>
              <a:spcAft>
                <a:spcPts val="0"/>
              </a:spcAft>
              <a:buClr>
                <a:schemeClr val="dk1"/>
              </a:buClr>
              <a:buSzPts val="9600"/>
              <a:buChar char="•"/>
              <a:defRPr sz="9600"/>
            </a:lvl5pPr>
            <a:lvl6pPr marL="2743200" lvl="5" indent="-838200" algn="l">
              <a:lnSpc>
                <a:spcPct val="90000"/>
              </a:lnSpc>
              <a:spcBef>
                <a:spcPts val="2400"/>
              </a:spcBef>
              <a:spcAft>
                <a:spcPts val="0"/>
              </a:spcAft>
              <a:buClr>
                <a:schemeClr val="dk1"/>
              </a:buClr>
              <a:buSzPts val="9600"/>
              <a:buChar char="•"/>
              <a:defRPr sz="9600"/>
            </a:lvl6pPr>
            <a:lvl7pPr marL="3200400" lvl="6" indent="-838200" algn="l">
              <a:lnSpc>
                <a:spcPct val="90000"/>
              </a:lnSpc>
              <a:spcBef>
                <a:spcPts val="2400"/>
              </a:spcBef>
              <a:spcAft>
                <a:spcPts val="0"/>
              </a:spcAft>
              <a:buClr>
                <a:schemeClr val="dk1"/>
              </a:buClr>
              <a:buSzPts val="9600"/>
              <a:buChar char="•"/>
              <a:defRPr sz="9600"/>
            </a:lvl7pPr>
            <a:lvl8pPr marL="3657600" lvl="7" indent="-838200" algn="l">
              <a:lnSpc>
                <a:spcPct val="90000"/>
              </a:lnSpc>
              <a:spcBef>
                <a:spcPts val="2400"/>
              </a:spcBef>
              <a:spcAft>
                <a:spcPts val="0"/>
              </a:spcAft>
              <a:buClr>
                <a:schemeClr val="dk1"/>
              </a:buClr>
              <a:buSzPts val="9600"/>
              <a:buChar char="•"/>
              <a:defRPr sz="9600"/>
            </a:lvl8pPr>
            <a:lvl9pPr marL="4114800" lvl="8" indent="-838200" algn="l">
              <a:lnSpc>
                <a:spcPct val="90000"/>
              </a:lnSpc>
              <a:spcBef>
                <a:spcPts val="2400"/>
              </a:spcBef>
              <a:spcAft>
                <a:spcPts val="0"/>
              </a:spcAft>
              <a:buClr>
                <a:schemeClr val="dk1"/>
              </a:buClr>
              <a:buSzPts val="9600"/>
              <a:buChar char="•"/>
              <a:defRPr sz="9600"/>
            </a:lvl9pPr>
          </a:lstStyle>
          <a:p>
            <a:endParaRPr/>
          </a:p>
        </p:txBody>
      </p:sp>
      <p:sp>
        <p:nvSpPr>
          <p:cNvPr id="61" name="Google Shape;61;p10"/>
          <p:cNvSpPr txBox="1">
            <a:spLocks noGrp="1"/>
          </p:cNvSpPr>
          <p:nvPr>
            <p:ph type="body" idx="2"/>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2" name="Google Shape;62;p10"/>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18659477" y="4739647"/>
            <a:ext cx="22219920" cy="23393400"/>
          </a:xfrm>
          <a:prstGeom prst="rect">
            <a:avLst/>
          </a:prstGeom>
          <a:noFill/>
          <a:ln>
            <a:noFill/>
          </a:ln>
        </p:spPr>
      </p:sp>
      <p:sp>
        <p:nvSpPr>
          <p:cNvPr id="68" name="Google Shape;68;p11"/>
          <p:cNvSpPr txBox="1">
            <a:spLocks noGrp="1"/>
          </p:cNvSpPr>
          <p:nvPr>
            <p:ph type="body" idx="1"/>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9" name="Google Shape;69;p11"/>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lin ang="5400012" scaled="0"/>
        </a:gradFill>
        <a:effectLst/>
      </p:bgPr>
    </p:bg>
    <p:spTree>
      <p:nvGrpSpPr>
        <p:cNvPr id="1" name="Shape 87"/>
        <p:cNvGrpSpPr/>
        <p:nvPr/>
      </p:nvGrpSpPr>
      <p:grpSpPr>
        <a:xfrm>
          <a:off x="0" y="0"/>
          <a:ext cx="0" cy="0"/>
          <a:chOff x="0" y="0"/>
          <a:chExt cx="0" cy="0"/>
        </a:xfrm>
      </p:grpSpPr>
      <p:sp>
        <p:nvSpPr>
          <p:cNvPr id="88" name="Google Shape;88;p1"/>
          <p:cNvSpPr txBox="1"/>
          <p:nvPr/>
        </p:nvSpPr>
        <p:spPr>
          <a:xfrm>
            <a:off x="615900" y="20289550"/>
            <a:ext cx="11910300" cy="12229500"/>
          </a:xfrm>
          <a:prstGeom prst="rect">
            <a:avLst/>
          </a:prstGeom>
          <a:noFill/>
          <a:ln w="28575" cap="flat" cmpd="sng">
            <a:solidFill>
              <a:srgbClr val="FFFFFF"/>
            </a:solidFill>
            <a:prstDash val="solid"/>
            <a:round/>
            <a:headEnd type="none" w="sm" len="sm"/>
            <a:tailEnd type="none" w="sm" len="sm"/>
          </a:ln>
        </p:spPr>
        <p:txBody>
          <a:bodyPr spcFirstLastPara="1" wrap="square" lIns="279325" tIns="47725" rIns="95325" bIns="47725" anchor="t" anchorCtr="0">
            <a:noAutofit/>
          </a:bodyPr>
          <a:lstStyle/>
          <a:p>
            <a:pPr marL="0" marR="148590" lvl="0" indent="0" algn="just" rtl="0">
              <a:spcBef>
                <a:spcPts val="0"/>
              </a:spcBef>
              <a:spcAft>
                <a:spcPts val="0"/>
              </a:spcAft>
              <a:buNone/>
            </a:pPr>
            <a:r>
              <a:rPr lang="en" sz="5200" b="1" i="0" u="none" strike="noStrike" cap="none">
                <a:solidFill>
                  <a:srgbClr val="FFFFFF"/>
                </a:solidFill>
                <a:latin typeface="Calibri"/>
                <a:ea typeface="Calibri"/>
                <a:cs typeface="Calibri"/>
                <a:sym typeface="Calibri"/>
              </a:rPr>
              <a:t>METHODS</a:t>
            </a:r>
            <a:endParaRPr sz="5200">
              <a:solidFill>
                <a:srgbClr val="FFFFFF"/>
              </a:solidFill>
              <a:latin typeface="Calibri"/>
              <a:ea typeface="Calibri"/>
              <a:cs typeface="Calibri"/>
              <a:sym typeface="Calibri"/>
            </a:endParaRPr>
          </a:p>
          <a:p>
            <a:pPr marL="0" marR="148590" lvl="0" indent="0" algn="just" rtl="0">
              <a:spcBef>
                <a:spcPts val="0"/>
              </a:spcBef>
              <a:spcAft>
                <a:spcPts val="0"/>
              </a:spcAft>
              <a:buNone/>
            </a:pPr>
            <a:r>
              <a:rPr lang="en" sz="5200">
                <a:solidFill>
                  <a:srgbClr val="FFFFFF"/>
                </a:solidFill>
                <a:latin typeface="Calibri"/>
                <a:ea typeface="Calibri"/>
                <a:cs typeface="Calibri"/>
                <a:sym typeface="Calibri"/>
              </a:rPr>
              <a:t>Collected total number of individuals using point counts. Going to four points at each pond. Then randomly choose individual, using random number generator, within flock to observe for 5.5 min. and record its behavior every 15 sec (Johnson and Rowher 2000).   Behaviors recorded were foraging and non-foraging. Bufflehead foraging was recorded as diving/diving pause and surface. Mallard was dabbling and head dip. </a:t>
            </a:r>
            <a:endParaRPr sz="5200">
              <a:solidFill>
                <a:srgbClr val="FFFFFF"/>
              </a:solidFill>
              <a:latin typeface="Calibri"/>
              <a:ea typeface="Calibri"/>
              <a:cs typeface="Calibri"/>
              <a:sym typeface="Calibri"/>
            </a:endParaRPr>
          </a:p>
          <a:p>
            <a:pPr marL="0" marR="148590" lvl="0" indent="0" algn="just" rtl="0">
              <a:spcBef>
                <a:spcPts val="0"/>
              </a:spcBef>
              <a:spcAft>
                <a:spcPts val="0"/>
              </a:spcAft>
              <a:buNone/>
            </a:pPr>
            <a:endParaRPr sz="5200">
              <a:solidFill>
                <a:srgbClr val="FFFFFF"/>
              </a:solidFill>
              <a:latin typeface="Calibri"/>
              <a:ea typeface="Calibri"/>
              <a:cs typeface="Calibri"/>
              <a:sym typeface="Calibri"/>
            </a:endParaRPr>
          </a:p>
          <a:p>
            <a:pPr marL="0" marR="148590" lvl="0" indent="0" algn="just" rtl="0">
              <a:spcBef>
                <a:spcPts val="0"/>
              </a:spcBef>
              <a:spcAft>
                <a:spcPts val="0"/>
              </a:spcAft>
              <a:buNone/>
            </a:pPr>
            <a:r>
              <a:rPr lang="en" sz="5200">
                <a:solidFill>
                  <a:srgbClr val="FFFFFF"/>
                </a:solidFill>
                <a:latin typeface="Calibri"/>
                <a:ea typeface="Calibri"/>
                <a:cs typeface="Calibri"/>
                <a:sym typeface="Calibri"/>
              </a:rPr>
              <a:t>Chi-squared test was used to analyze the abundance and feeding  at each pond.</a:t>
            </a:r>
            <a:endParaRPr sz="5200">
              <a:solidFill>
                <a:srgbClr val="FFFFFF"/>
              </a:solidFill>
              <a:latin typeface="Calibri"/>
              <a:ea typeface="Calibri"/>
              <a:cs typeface="Calibri"/>
              <a:sym typeface="Calibri"/>
            </a:endParaRPr>
          </a:p>
        </p:txBody>
      </p:sp>
      <p:sp>
        <p:nvSpPr>
          <p:cNvPr id="89" name="Google Shape;89;p1"/>
          <p:cNvSpPr txBox="1"/>
          <p:nvPr/>
        </p:nvSpPr>
        <p:spPr>
          <a:xfrm>
            <a:off x="31350600" y="4757975"/>
            <a:ext cx="12182100" cy="97896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171450" marR="228600" lvl="0" indent="0" algn="just" rtl="0">
              <a:spcBef>
                <a:spcPts val="0"/>
              </a:spcBef>
              <a:spcAft>
                <a:spcPts val="0"/>
              </a:spcAft>
              <a:buNone/>
            </a:pPr>
            <a:r>
              <a:rPr lang="en" sz="5200" b="1" i="0" u="none" strike="noStrike" cap="none">
                <a:solidFill>
                  <a:srgbClr val="FFFFFF"/>
                </a:solidFill>
                <a:latin typeface="Calibri"/>
                <a:ea typeface="Calibri"/>
                <a:cs typeface="Calibri"/>
                <a:sym typeface="Calibri"/>
              </a:rPr>
              <a:t>RESULTS</a:t>
            </a:r>
            <a:endParaRPr sz="5200">
              <a:solidFill>
                <a:srgbClr val="FFFFFF"/>
              </a:solidFill>
              <a:latin typeface="Calibri"/>
              <a:ea typeface="Calibri"/>
              <a:cs typeface="Calibri"/>
              <a:sym typeface="Calibri"/>
            </a:endParaRPr>
          </a:p>
          <a:p>
            <a:pPr marL="171450" marR="228600" lvl="0" indent="0" algn="just" rtl="0">
              <a:spcBef>
                <a:spcPts val="0"/>
              </a:spcBef>
              <a:spcAft>
                <a:spcPts val="0"/>
              </a:spcAft>
              <a:buNone/>
            </a:pPr>
            <a:r>
              <a:rPr lang="en" sz="5200">
                <a:solidFill>
                  <a:srgbClr val="FFFFFF"/>
                </a:solidFill>
                <a:latin typeface="Calibri"/>
                <a:ea typeface="Calibri"/>
                <a:cs typeface="Calibri"/>
                <a:sym typeface="Calibri"/>
              </a:rPr>
              <a:t>Duck abundances varied among ponds (X</a:t>
            </a:r>
            <a:r>
              <a:rPr lang="en" sz="5200" baseline="30000">
                <a:solidFill>
                  <a:srgbClr val="FFFFFF"/>
                </a:solidFill>
                <a:latin typeface="Calibri"/>
                <a:ea typeface="Calibri"/>
                <a:cs typeface="Calibri"/>
                <a:sym typeface="Calibri"/>
              </a:rPr>
              <a:t>2</a:t>
            </a:r>
            <a:r>
              <a:rPr lang="en" sz="5200">
                <a:solidFill>
                  <a:srgbClr val="FFFFFF"/>
                </a:solidFill>
                <a:latin typeface="Calibri"/>
                <a:ea typeface="Calibri"/>
                <a:cs typeface="Calibri"/>
                <a:sym typeface="Calibri"/>
              </a:rPr>
              <a:t>= 183.1, df=3, P&lt;0.001). Mallards were most present at Klopp compared to Brackish (Fig 1.). Buffleheads were most present at Gearheart compared to Klopp (Fig. 2). Mallards exhibited disproportionately more feeding behavior </a:t>
            </a:r>
            <a:r>
              <a:rPr lang="en" sz="5200">
                <a:solidFill>
                  <a:schemeClr val="lt1"/>
                </a:solidFill>
                <a:latin typeface="Calibri"/>
                <a:ea typeface="Calibri"/>
                <a:cs typeface="Calibri"/>
                <a:sym typeface="Calibri"/>
              </a:rPr>
              <a:t>than expected by chance</a:t>
            </a:r>
            <a:r>
              <a:rPr lang="en" sz="5200">
                <a:solidFill>
                  <a:srgbClr val="FFFFFF"/>
                </a:solidFill>
                <a:latin typeface="Calibri"/>
                <a:ea typeface="Calibri"/>
                <a:cs typeface="Calibri"/>
                <a:sym typeface="Calibri"/>
              </a:rPr>
              <a:t> at Brackish (16%), and no foraging at Klopp. Buffleheads foraged at Gearheart (19%) and Klopp (42%) in proportion to their expected values. </a:t>
            </a:r>
            <a:endParaRPr sz="1800" b="0" i="0" u="none" strike="noStrike" cap="none">
              <a:solidFill>
                <a:srgbClr val="FFFFFF"/>
              </a:solidFill>
              <a:latin typeface="Calibri"/>
              <a:ea typeface="Calibri"/>
              <a:cs typeface="Calibri"/>
              <a:sym typeface="Calibri"/>
            </a:endParaRPr>
          </a:p>
        </p:txBody>
      </p:sp>
      <p:sp>
        <p:nvSpPr>
          <p:cNvPr id="90" name="Google Shape;90;p1"/>
          <p:cNvSpPr txBox="1"/>
          <p:nvPr/>
        </p:nvSpPr>
        <p:spPr>
          <a:xfrm>
            <a:off x="616175" y="4757975"/>
            <a:ext cx="11910300" cy="153924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228600" marR="182880" lvl="0" indent="0" algn="just" rtl="0">
              <a:spcBef>
                <a:spcPts val="0"/>
              </a:spcBef>
              <a:spcAft>
                <a:spcPts val="0"/>
              </a:spcAft>
              <a:buNone/>
            </a:pPr>
            <a:r>
              <a:rPr lang="en" sz="5200" b="1" i="0" u="none" strike="noStrike" cap="none">
                <a:solidFill>
                  <a:srgbClr val="FFFFFF"/>
                </a:solidFill>
                <a:latin typeface="Calibri"/>
                <a:ea typeface="Calibri"/>
                <a:cs typeface="Calibri"/>
                <a:sym typeface="Calibri"/>
              </a:rPr>
              <a:t>INTRODUCTION </a:t>
            </a:r>
            <a:endParaRPr sz="5200" b="1" i="0" u="none" strike="noStrike" cap="none">
              <a:solidFill>
                <a:srgbClr val="FFFFFF"/>
              </a:solidFill>
              <a:latin typeface="Calibri"/>
              <a:ea typeface="Calibri"/>
              <a:cs typeface="Calibri"/>
              <a:sym typeface="Calibri"/>
            </a:endParaRPr>
          </a:p>
          <a:p>
            <a:pPr marL="228600" marR="182880" lvl="0" indent="0" algn="just" rtl="0">
              <a:spcBef>
                <a:spcPts val="0"/>
              </a:spcBef>
              <a:spcAft>
                <a:spcPts val="0"/>
              </a:spcAft>
              <a:buNone/>
            </a:pPr>
            <a:r>
              <a:rPr lang="en" sz="5200">
                <a:solidFill>
                  <a:srgbClr val="FFFFFF"/>
                </a:solidFill>
                <a:latin typeface="Calibri"/>
                <a:ea typeface="Calibri"/>
                <a:cs typeface="Calibri"/>
                <a:sym typeface="Calibri"/>
              </a:rPr>
              <a:t>Salinity in water has shown to give added benefits to waterfowl such as improve reproductive success, increase growth for ducklings, and affects prebasic molts among other things (Richardson and Kaminski 1992; Hornung and Foote 2008; Schacter et al. 2021). </a:t>
            </a:r>
            <a:endParaRPr sz="5200">
              <a:solidFill>
                <a:srgbClr val="FFFFFF"/>
              </a:solidFill>
              <a:latin typeface="Calibri"/>
              <a:ea typeface="Calibri"/>
              <a:cs typeface="Calibri"/>
              <a:sym typeface="Calibri"/>
            </a:endParaRPr>
          </a:p>
          <a:p>
            <a:pPr marL="228600" marR="182880" lvl="0" indent="0" algn="just" rtl="0">
              <a:spcBef>
                <a:spcPts val="0"/>
              </a:spcBef>
              <a:spcAft>
                <a:spcPts val="0"/>
              </a:spcAft>
              <a:buNone/>
            </a:pPr>
            <a:endParaRPr sz="5200">
              <a:solidFill>
                <a:srgbClr val="FFFFFF"/>
              </a:solidFill>
              <a:latin typeface="Calibri"/>
              <a:ea typeface="Calibri"/>
              <a:cs typeface="Calibri"/>
              <a:sym typeface="Calibri"/>
            </a:endParaRPr>
          </a:p>
          <a:p>
            <a:pPr marL="228600" marR="182880" lvl="0" indent="0" algn="just" rtl="0">
              <a:spcBef>
                <a:spcPts val="0"/>
              </a:spcBef>
              <a:spcAft>
                <a:spcPts val="0"/>
              </a:spcAft>
              <a:buNone/>
            </a:pPr>
            <a:r>
              <a:rPr lang="en" sz="5200">
                <a:solidFill>
                  <a:srgbClr val="FFFFFF"/>
                </a:solidFill>
                <a:latin typeface="Calibri"/>
                <a:ea typeface="Calibri"/>
                <a:cs typeface="Calibri"/>
                <a:sym typeface="Calibri"/>
              </a:rPr>
              <a:t>Comparing Buffleheads (</a:t>
            </a:r>
            <a:r>
              <a:rPr lang="en" sz="5200" i="1">
                <a:solidFill>
                  <a:srgbClr val="FFFFFF"/>
                </a:solidFill>
                <a:latin typeface="Calibri"/>
                <a:ea typeface="Calibri"/>
                <a:cs typeface="Calibri"/>
                <a:sym typeface="Calibri"/>
              </a:rPr>
              <a:t>Bucephala albeola) and </a:t>
            </a:r>
            <a:r>
              <a:rPr lang="en" sz="5200">
                <a:solidFill>
                  <a:srgbClr val="FFFFFF"/>
                </a:solidFill>
                <a:latin typeface="Calibri"/>
                <a:ea typeface="Calibri"/>
                <a:cs typeface="Calibri"/>
                <a:sym typeface="Calibri"/>
              </a:rPr>
              <a:t> Mallards (</a:t>
            </a:r>
            <a:r>
              <a:rPr lang="en" sz="5200" i="1">
                <a:solidFill>
                  <a:srgbClr val="FFFFFF"/>
                </a:solidFill>
                <a:latin typeface="Calibri"/>
                <a:ea typeface="Calibri"/>
                <a:cs typeface="Calibri"/>
                <a:sym typeface="Calibri"/>
              </a:rPr>
              <a:t>Anas platyrhynchos),</a:t>
            </a:r>
            <a:r>
              <a:rPr lang="en" sz="5200">
                <a:solidFill>
                  <a:srgbClr val="FFFFFF"/>
                </a:solidFill>
                <a:latin typeface="Calibri"/>
                <a:ea typeface="Calibri"/>
                <a:cs typeface="Calibri"/>
                <a:sym typeface="Calibri"/>
              </a:rPr>
              <a:t> I used these bodies of water: Gearheart (0.4ppt); West (17.5ppt); Brackish (33.9ppt); and Klopp (34.4ppt) to see which they prefer. </a:t>
            </a:r>
            <a:endParaRPr sz="5200">
              <a:solidFill>
                <a:srgbClr val="FFFFFF"/>
              </a:solidFill>
              <a:latin typeface="Calibri"/>
              <a:ea typeface="Calibri"/>
              <a:cs typeface="Calibri"/>
              <a:sym typeface="Calibri"/>
            </a:endParaRPr>
          </a:p>
          <a:p>
            <a:pPr marL="228600" marR="182880" lvl="0" indent="0" algn="just" rtl="0">
              <a:spcBef>
                <a:spcPts val="0"/>
              </a:spcBef>
              <a:spcAft>
                <a:spcPts val="0"/>
              </a:spcAft>
              <a:buNone/>
            </a:pPr>
            <a:endParaRPr sz="5200">
              <a:solidFill>
                <a:srgbClr val="FFFFFF"/>
              </a:solidFill>
              <a:latin typeface="Calibri"/>
              <a:ea typeface="Calibri"/>
              <a:cs typeface="Calibri"/>
              <a:sym typeface="Calibri"/>
            </a:endParaRPr>
          </a:p>
          <a:p>
            <a:pPr marL="228600" marR="182880" lvl="0" indent="0" algn="just" rtl="0">
              <a:spcBef>
                <a:spcPts val="0"/>
              </a:spcBef>
              <a:spcAft>
                <a:spcPts val="0"/>
              </a:spcAft>
              <a:buNone/>
            </a:pPr>
            <a:r>
              <a:rPr lang="en" sz="5200">
                <a:solidFill>
                  <a:srgbClr val="FFFFFF"/>
                </a:solidFill>
                <a:latin typeface="Calibri"/>
                <a:ea typeface="Calibri"/>
                <a:cs typeface="Calibri"/>
                <a:sym typeface="Calibri"/>
              </a:rPr>
              <a:t>I predicted that there would be more feeding activities in bodies of water with higher salinity. </a:t>
            </a:r>
            <a:endParaRPr sz="5200">
              <a:solidFill>
                <a:srgbClr val="FFFFFF"/>
              </a:solidFill>
              <a:latin typeface="Calibri"/>
              <a:ea typeface="Calibri"/>
              <a:cs typeface="Calibri"/>
              <a:sym typeface="Calibri"/>
            </a:endParaRPr>
          </a:p>
        </p:txBody>
      </p:sp>
      <p:sp>
        <p:nvSpPr>
          <p:cNvPr id="91" name="Google Shape;91;p1"/>
          <p:cNvSpPr txBox="1"/>
          <p:nvPr/>
        </p:nvSpPr>
        <p:spPr>
          <a:xfrm>
            <a:off x="31350750" y="14665538"/>
            <a:ext cx="12182100" cy="149091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228600" marR="228600" lvl="0" indent="0" algn="just" rtl="0">
              <a:spcBef>
                <a:spcPts val="0"/>
              </a:spcBef>
              <a:spcAft>
                <a:spcPts val="0"/>
              </a:spcAft>
              <a:buNone/>
            </a:pPr>
            <a:r>
              <a:rPr lang="en" sz="5200" b="1" i="0" u="none" strike="noStrike" cap="none">
                <a:solidFill>
                  <a:schemeClr val="lt1"/>
                </a:solidFill>
                <a:latin typeface="Calibri"/>
                <a:ea typeface="Calibri"/>
                <a:cs typeface="Calibri"/>
                <a:sym typeface="Calibri"/>
              </a:rPr>
              <a:t>DISCUSSION</a:t>
            </a:r>
            <a:endParaRPr sz="5200" b="1" i="0" u="none" strike="noStrike" cap="none">
              <a:solidFill>
                <a:schemeClr val="lt1"/>
              </a:solidFill>
              <a:latin typeface="Calibri"/>
              <a:ea typeface="Calibri"/>
              <a:cs typeface="Calibri"/>
              <a:sym typeface="Calibri"/>
            </a:endParaRPr>
          </a:p>
          <a:p>
            <a:pPr marL="228600" marR="228600" lvl="0" indent="0" algn="just" rtl="0">
              <a:spcBef>
                <a:spcPts val="0"/>
              </a:spcBef>
              <a:spcAft>
                <a:spcPts val="0"/>
              </a:spcAft>
              <a:buNone/>
            </a:pPr>
            <a:r>
              <a:rPr lang="en" sz="5200">
                <a:solidFill>
                  <a:schemeClr val="lt1"/>
                </a:solidFill>
                <a:latin typeface="Calibri"/>
                <a:ea typeface="Calibri"/>
                <a:cs typeface="Calibri"/>
                <a:sym typeface="Calibri"/>
              </a:rPr>
              <a:t>Both species exhibited most feeding at waters with highest salinity. </a:t>
            </a:r>
            <a:endParaRPr sz="5200">
              <a:solidFill>
                <a:schemeClr val="lt1"/>
              </a:solidFill>
              <a:latin typeface="Calibri"/>
              <a:ea typeface="Calibri"/>
              <a:cs typeface="Calibri"/>
              <a:sym typeface="Calibri"/>
            </a:endParaRPr>
          </a:p>
          <a:p>
            <a:pPr marL="228600" marR="228600" lvl="0" indent="0" algn="just" rtl="0">
              <a:spcBef>
                <a:spcPts val="0"/>
              </a:spcBef>
              <a:spcAft>
                <a:spcPts val="0"/>
              </a:spcAft>
              <a:buNone/>
            </a:pPr>
            <a:endParaRPr sz="5200">
              <a:solidFill>
                <a:schemeClr val="lt1"/>
              </a:solidFill>
              <a:latin typeface="Calibri"/>
              <a:ea typeface="Calibri"/>
              <a:cs typeface="Calibri"/>
              <a:sym typeface="Calibri"/>
            </a:endParaRPr>
          </a:p>
          <a:p>
            <a:pPr marL="228600" marR="228600" lvl="0" indent="0" algn="just" rtl="0">
              <a:spcBef>
                <a:spcPts val="0"/>
              </a:spcBef>
              <a:spcAft>
                <a:spcPts val="0"/>
              </a:spcAft>
              <a:buNone/>
            </a:pPr>
            <a:r>
              <a:rPr lang="en" sz="5200">
                <a:solidFill>
                  <a:schemeClr val="lt1"/>
                </a:solidFill>
                <a:latin typeface="Calibri"/>
                <a:ea typeface="Calibri"/>
                <a:cs typeface="Calibri"/>
                <a:sym typeface="Calibri"/>
              </a:rPr>
              <a:t>Mallards showed disproportionate feeding at Klopp than expected, exhibiting most feeding behavior at Brackish. Using site based off its availability. </a:t>
            </a:r>
            <a:endParaRPr sz="5200">
              <a:solidFill>
                <a:schemeClr val="lt1"/>
              </a:solidFill>
              <a:latin typeface="Calibri"/>
              <a:ea typeface="Calibri"/>
              <a:cs typeface="Calibri"/>
              <a:sym typeface="Calibri"/>
            </a:endParaRPr>
          </a:p>
          <a:p>
            <a:pPr marL="228600" marR="228600" lvl="0" indent="0" algn="just" rtl="0">
              <a:spcBef>
                <a:spcPts val="0"/>
              </a:spcBef>
              <a:spcAft>
                <a:spcPts val="0"/>
              </a:spcAft>
              <a:buNone/>
            </a:pPr>
            <a:endParaRPr sz="5200">
              <a:solidFill>
                <a:schemeClr val="lt1"/>
              </a:solidFill>
              <a:latin typeface="Calibri"/>
              <a:ea typeface="Calibri"/>
              <a:cs typeface="Calibri"/>
              <a:sym typeface="Calibri"/>
            </a:endParaRPr>
          </a:p>
          <a:p>
            <a:pPr marL="228600" marR="228600" lvl="0" indent="0" algn="just" rtl="0">
              <a:spcBef>
                <a:spcPts val="0"/>
              </a:spcBef>
              <a:spcAft>
                <a:spcPts val="0"/>
              </a:spcAft>
              <a:buNone/>
            </a:pPr>
            <a:r>
              <a:rPr lang="en" sz="5200">
                <a:solidFill>
                  <a:schemeClr val="lt1"/>
                </a:solidFill>
                <a:latin typeface="Calibri"/>
                <a:ea typeface="Calibri"/>
                <a:cs typeface="Calibri"/>
                <a:sym typeface="Calibri"/>
              </a:rPr>
              <a:t>Buffleheads exhibited proportionate feeding at expected site, despite being most present at Gearheart. </a:t>
            </a:r>
            <a:endParaRPr sz="5200">
              <a:solidFill>
                <a:schemeClr val="lt1"/>
              </a:solidFill>
              <a:latin typeface="Calibri"/>
              <a:ea typeface="Calibri"/>
              <a:cs typeface="Calibri"/>
              <a:sym typeface="Calibri"/>
            </a:endParaRPr>
          </a:p>
          <a:p>
            <a:pPr marL="228600" marR="228600" lvl="0" indent="0" algn="just" rtl="0">
              <a:spcBef>
                <a:spcPts val="0"/>
              </a:spcBef>
              <a:spcAft>
                <a:spcPts val="0"/>
              </a:spcAft>
              <a:buNone/>
            </a:pPr>
            <a:endParaRPr sz="5200">
              <a:solidFill>
                <a:schemeClr val="lt1"/>
              </a:solidFill>
              <a:latin typeface="Calibri"/>
              <a:ea typeface="Calibri"/>
              <a:cs typeface="Calibri"/>
              <a:sym typeface="Calibri"/>
            </a:endParaRPr>
          </a:p>
          <a:p>
            <a:pPr marL="228600" marR="228600" lvl="0" indent="0" algn="just" rtl="0">
              <a:spcBef>
                <a:spcPts val="0"/>
              </a:spcBef>
              <a:spcAft>
                <a:spcPts val="0"/>
              </a:spcAft>
              <a:buNone/>
            </a:pPr>
            <a:r>
              <a:rPr lang="en" sz="5200">
                <a:solidFill>
                  <a:schemeClr val="lt1"/>
                </a:solidFill>
                <a:latin typeface="Calibri"/>
                <a:ea typeface="Calibri"/>
                <a:cs typeface="Calibri"/>
                <a:sym typeface="Calibri"/>
              </a:rPr>
              <a:t>Supporting that waterfowl prefer waters with higher salinity, possibly for the benefits that it offers (Richardson and Kaminski 1992; Hornung and Foote 2008; Schacter et al. 2021). </a:t>
            </a:r>
            <a:endParaRPr sz="5200">
              <a:solidFill>
                <a:schemeClr val="lt1"/>
              </a:solidFill>
              <a:latin typeface="Calibri"/>
              <a:ea typeface="Calibri"/>
              <a:cs typeface="Calibri"/>
              <a:sym typeface="Calibri"/>
            </a:endParaRPr>
          </a:p>
          <a:p>
            <a:pPr marL="228600" marR="228600" lvl="0" indent="0" algn="just" rtl="0">
              <a:spcBef>
                <a:spcPts val="0"/>
              </a:spcBef>
              <a:spcAft>
                <a:spcPts val="0"/>
              </a:spcAft>
              <a:buNone/>
            </a:pPr>
            <a:endParaRPr sz="5200">
              <a:solidFill>
                <a:schemeClr val="lt1"/>
              </a:solidFill>
              <a:latin typeface="Calibri"/>
              <a:ea typeface="Calibri"/>
              <a:cs typeface="Calibri"/>
              <a:sym typeface="Calibri"/>
            </a:endParaRPr>
          </a:p>
          <a:p>
            <a:pPr marL="228600" marR="228600" lvl="0" indent="0" algn="just" rtl="0">
              <a:spcBef>
                <a:spcPts val="0"/>
              </a:spcBef>
              <a:spcAft>
                <a:spcPts val="0"/>
              </a:spcAft>
              <a:buNone/>
            </a:pPr>
            <a:r>
              <a:rPr lang="en" sz="5200">
                <a:solidFill>
                  <a:schemeClr val="lt1"/>
                </a:solidFill>
                <a:latin typeface="Calibri"/>
                <a:ea typeface="Calibri"/>
                <a:cs typeface="Calibri"/>
                <a:sym typeface="Calibri"/>
              </a:rPr>
              <a:t> </a:t>
            </a:r>
            <a:endParaRPr sz="1800">
              <a:solidFill>
                <a:schemeClr val="dk1"/>
              </a:solidFill>
              <a:latin typeface="Times New Roman"/>
              <a:ea typeface="Times New Roman"/>
              <a:cs typeface="Times New Roman"/>
              <a:sym typeface="Times New Roman"/>
            </a:endParaRPr>
          </a:p>
        </p:txBody>
      </p:sp>
      <p:sp>
        <p:nvSpPr>
          <p:cNvPr id="92" name="Google Shape;92;p1"/>
          <p:cNvSpPr txBox="1"/>
          <p:nvPr/>
        </p:nvSpPr>
        <p:spPr>
          <a:xfrm>
            <a:off x="31350600" y="29670625"/>
            <a:ext cx="12182100" cy="31401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228600" marR="0" lvl="0" indent="0" algn="l" rtl="0">
              <a:spcBef>
                <a:spcPts val="0"/>
              </a:spcBef>
              <a:spcAft>
                <a:spcPts val="0"/>
              </a:spcAft>
              <a:buNone/>
            </a:pPr>
            <a:r>
              <a:rPr lang="en" sz="1600" b="1">
                <a:solidFill>
                  <a:srgbClr val="FFFFFF"/>
                </a:solidFill>
                <a:latin typeface="Calibri"/>
                <a:ea typeface="Calibri"/>
                <a:cs typeface="Calibri"/>
                <a:sym typeface="Calibri"/>
              </a:rPr>
              <a:t>LITERATURE CITED</a:t>
            </a:r>
            <a:endParaRPr sz="1600" b="1">
              <a:solidFill>
                <a:srgbClr val="FFFFFF"/>
              </a:solidFill>
              <a:latin typeface="Calibri"/>
              <a:ea typeface="Calibri"/>
              <a:cs typeface="Calibri"/>
              <a:sym typeface="Calibri"/>
            </a:endParaRPr>
          </a:p>
          <a:p>
            <a:pPr marL="0" marR="0" lvl="0" indent="0" algn="l" rtl="0">
              <a:spcBef>
                <a:spcPts val="0"/>
              </a:spcBef>
              <a:spcAft>
                <a:spcPts val="0"/>
              </a:spcAft>
              <a:buSzPts val="1100"/>
              <a:buNone/>
            </a:pPr>
            <a:r>
              <a:rPr lang="en" sz="1600">
                <a:solidFill>
                  <a:schemeClr val="lt1"/>
                </a:solidFill>
                <a:latin typeface="Roboto"/>
                <a:ea typeface="Roboto"/>
                <a:cs typeface="Roboto"/>
                <a:sym typeface="Roboto"/>
              </a:rPr>
              <a:t>Honung, J.P., and A.L. Foote. 2008. Comparing dietary preferences of Bufflehead ducklings in Western Canada through gut content </a:t>
            </a:r>
            <a:endParaRPr sz="1600">
              <a:solidFill>
                <a:schemeClr val="lt1"/>
              </a:solidFill>
              <a:latin typeface="Roboto"/>
              <a:ea typeface="Roboto"/>
              <a:cs typeface="Roboto"/>
              <a:sym typeface="Roboto"/>
            </a:endParaRPr>
          </a:p>
          <a:p>
            <a:pPr marL="0" marR="0" lvl="0" indent="457200" algn="l" rtl="0">
              <a:spcBef>
                <a:spcPts val="0"/>
              </a:spcBef>
              <a:spcAft>
                <a:spcPts val="0"/>
              </a:spcAft>
              <a:buClr>
                <a:schemeClr val="dk1"/>
              </a:buClr>
              <a:buSzPts val="1100"/>
              <a:buFont typeface="Arial"/>
              <a:buNone/>
            </a:pPr>
            <a:r>
              <a:rPr lang="en" sz="1600">
                <a:solidFill>
                  <a:schemeClr val="lt1"/>
                </a:solidFill>
                <a:latin typeface="Roboto"/>
                <a:ea typeface="Roboto"/>
                <a:cs typeface="Roboto"/>
                <a:sym typeface="Roboto"/>
              </a:rPr>
              <a:t>and stable isotope analysis. Aquatic Ecology 42:61-70. </a:t>
            </a:r>
            <a:endParaRPr sz="1600">
              <a:solidFill>
                <a:schemeClr val="lt1"/>
              </a:solidFill>
              <a:latin typeface="Roboto"/>
              <a:ea typeface="Roboto"/>
              <a:cs typeface="Roboto"/>
              <a:sym typeface="Roboto"/>
            </a:endParaRPr>
          </a:p>
          <a:p>
            <a:pPr marL="0" marR="0" lvl="0" indent="0" algn="l" rtl="0">
              <a:spcBef>
                <a:spcPts val="0"/>
              </a:spcBef>
              <a:spcAft>
                <a:spcPts val="0"/>
              </a:spcAft>
              <a:buSzPts val="1100"/>
              <a:buNone/>
            </a:pPr>
            <a:r>
              <a:rPr lang="en" sz="1600">
                <a:solidFill>
                  <a:schemeClr val="lt1"/>
                </a:solidFill>
                <a:latin typeface="Roboto"/>
                <a:ea typeface="Roboto"/>
                <a:cs typeface="Roboto"/>
                <a:sym typeface="Roboto"/>
              </a:rPr>
              <a:t>Johnson, W.P., and F.C. Rohwer. 2000. Foraging Behavior of Green-winged teal and Mallards on tidal flats in Louisiana. Society of</a:t>
            </a:r>
            <a:endParaRPr sz="1600">
              <a:solidFill>
                <a:schemeClr val="lt1"/>
              </a:solidFill>
              <a:latin typeface="Roboto"/>
              <a:ea typeface="Roboto"/>
              <a:cs typeface="Roboto"/>
              <a:sym typeface="Roboto"/>
            </a:endParaRPr>
          </a:p>
          <a:p>
            <a:pPr marL="0" marR="0" lvl="0" indent="457200" algn="l" rtl="0">
              <a:spcBef>
                <a:spcPts val="0"/>
              </a:spcBef>
              <a:spcAft>
                <a:spcPts val="0"/>
              </a:spcAft>
              <a:buSzPts val="1100"/>
              <a:buNone/>
            </a:pPr>
            <a:r>
              <a:rPr lang="en" sz="1600">
                <a:solidFill>
                  <a:schemeClr val="lt1"/>
                </a:solidFill>
                <a:latin typeface="Roboto"/>
                <a:ea typeface="Roboto"/>
                <a:cs typeface="Roboto"/>
                <a:sym typeface="Roboto"/>
              </a:rPr>
              <a:t> Wetlands Scientist 20:184-188.</a:t>
            </a:r>
            <a:endParaRPr sz="1600">
              <a:solidFill>
                <a:schemeClr val="lt1"/>
              </a:solidFill>
              <a:latin typeface="Roboto"/>
              <a:ea typeface="Roboto"/>
              <a:cs typeface="Roboto"/>
              <a:sym typeface="Roboto"/>
            </a:endParaRPr>
          </a:p>
          <a:p>
            <a:pPr marL="0" marR="0" lvl="0" indent="0" algn="l" rtl="0">
              <a:spcBef>
                <a:spcPts val="0"/>
              </a:spcBef>
              <a:spcAft>
                <a:spcPts val="0"/>
              </a:spcAft>
              <a:buSzPts val="1100"/>
              <a:buNone/>
            </a:pPr>
            <a:r>
              <a:rPr lang="en" sz="1600">
                <a:solidFill>
                  <a:schemeClr val="lt1"/>
                </a:solidFill>
                <a:latin typeface="Roboto"/>
                <a:ea typeface="Roboto"/>
                <a:cs typeface="Roboto"/>
                <a:sym typeface="Roboto"/>
              </a:rPr>
              <a:t>Richardson, D.M., and R.M. Kaminski. 1992. Diet restriction, diet quality, and prebasic molt in female Mallards. The Journal of Wildlife </a:t>
            </a:r>
            <a:endParaRPr sz="1600">
              <a:solidFill>
                <a:schemeClr val="lt1"/>
              </a:solidFill>
              <a:latin typeface="Roboto"/>
              <a:ea typeface="Roboto"/>
              <a:cs typeface="Roboto"/>
              <a:sym typeface="Roboto"/>
            </a:endParaRPr>
          </a:p>
          <a:p>
            <a:pPr marL="0" marR="0" lvl="0" indent="457200" algn="l" rtl="0">
              <a:spcBef>
                <a:spcPts val="0"/>
              </a:spcBef>
              <a:spcAft>
                <a:spcPts val="0"/>
              </a:spcAft>
              <a:buSzPts val="1100"/>
              <a:buNone/>
            </a:pPr>
            <a:r>
              <a:rPr lang="en" sz="1600">
                <a:solidFill>
                  <a:schemeClr val="lt1"/>
                </a:solidFill>
                <a:latin typeface="Roboto"/>
                <a:ea typeface="Roboto"/>
                <a:cs typeface="Roboto"/>
                <a:sym typeface="Roboto"/>
              </a:rPr>
              <a:t>Management 3:531-539.</a:t>
            </a:r>
            <a:endParaRPr sz="1600">
              <a:solidFill>
                <a:schemeClr val="lt1"/>
              </a:solidFill>
              <a:latin typeface="Roboto"/>
              <a:ea typeface="Roboto"/>
              <a:cs typeface="Roboto"/>
              <a:sym typeface="Roboto"/>
            </a:endParaRPr>
          </a:p>
          <a:p>
            <a:pPr marL="0" marR="0" lvl="0" indent="0" algn="l" rtl="0">
              <a:spcBef>
                <a:spcPts val="0"/>
              </a:spcBef>
              <a:spcAft>
                <a:spcPts val="0"/>
              </a:spcAft>
              <a:buSzPts val="1100"/>
              <a:buNone/>
            </a:pPr>
            <a:r>
              <a:rPr lang="en" sz="1600">
                <a:solidFill>
                  <a:schemeClr val="lt1"/>
                </a:solidFill>
                <a:latin typeface="Roboto"/>
                <a:ea typeface="Roboto"/>
                <a:cs typeface="Roboto"/>
                <a:sym typeface="Roboto"/>
              </a:rPr>
              <a:t>Schacter, C.R., S.H. Peterson, M.P. Herzog, C.A. Hartman, M.L. Casazza, and J.T. Ackerman. 2021. Wetland availability and salinity </a:t>
            </a:r>
            <a:endParaRPr sz="1600">
              <a:solidFill>
                <a:schemeClr val="lt1"/>
              </a:solidFill>
              <a:latin typeface="Roboto"/>
              <a:ea typeface="Roboto"/>
              <a:cs typeface="Roboto"/>
              <a:sym typeface="Roboto"/>
            </a:endParaRPr>
          </a:p>
          <a:p>
            <a:pPr marL="0" marR="0" lvl="0" indent="457200" algn="l" rtl="0">
              <a:spcBef>
                <a:spcPts val="0"/>
              </a:spcBef>
              <a:spcAft>
                <a:spcPts val="0"/>
              </a:spcAft>
              <a:buSzPts val="1100"/>
              <a:buNone/>
            </a:pPr>
            <a:r>
              <a:rPr lang="en" sz="1600">
                <a:solidFill>
                  <a:schemeClr val="lt1"/>
                </a:solidFill>
                <a:latin typeface="Roboto"/>
                <a:ea typeface="Roboto"/>
                <a:cs typeface="Roboto"/>
                <a:sym typeface="Roboto"/>
              </a:rPr>
              <a:t>concentrations for breeding waterfowl in Suisun Marsh, California. San Francisco Estuary and Watershed Science 19:1-25.</a:t>
            </a:r>
            <a:endParaRPr sz="1600">
              <a:solidFill>
                <a:schemeClr val="lt1"/>
              </a:solidFill>
              <a:latin typeface="Roboto"/>
              <a:ea typeface="Roboto"/>
              <a:cs typeface="Roboto"/>
              <a:sym typeface="Roboto"/>
            </a:endParaRPr>
          </a:p>
          <a:p>
            <a:pPr marL="228600" marR="0" lvl="0" indent="0" algn="l" rtl="0">
              <a:spcBef>
                <a:spcPts val="0"/>
              </a:spcBef>
              <a:spcAft>
                <a:spcPts val="0"/>
              </a:spcAft>
              <a:buNone/>
            </a:pPr>
            <a:br>
              <a:rPr lang="en" sz="1600" b="1">
                <a:solidFill>
                  <a:srgbClr val="FFFFFF"/>
                </a:solidFill>
                <a:latin typeface="Calibri"/>
                <a:ea typeface="Calibri"/>
                <a:cs typeface="Calibri"/>
                <a:sym typeface="Calibri"/>
              </a:rPr>
            </a:br>
            <a:r>
              <a:rPr lang="en" sz="1600" b="1">
                <a:solidFill>
                  <a:srgbClr val="FFFFFF"/>
                </a:solidFill>
                <a:latin typeface="Calibri"/>
                <a:ea typeface="Calibri"/>
                <a:cs typeface="Calibri"/>
                <a:sym typeface="Calibri"/>
              </a:rPr>
              <a:t>ACKNOWLEDGMENTS</a:t>
            </a:r>
            <a:endParaRPr sz="1600" b="1">
              <a:solidFill>
                <a:srgbClr val="FFFFFF"/>
              </a:solidFill>
              <a:latin typeface="Calibri"/>
              <a:ea typeface="Calibri"/>
              <a:cs typeface="Calibri"/>
              <a:sym typeface="Calibri"/>
            </a:endParaRPr>
          </a:p>
          <a:p>
            <a:pPr marL="228600" marR="0" lvl="0" indent="0" algn="l" rtl="0">
              <a:spcBef>
                <a:spcPts val="0"/>
              </a:spcBef>
              <a:spcAft>
                <a:spcPts val="0"/>
              </a:spcAft>
              <a:buNone/>
            </a:pPr>
            <a:r>
              <a:rPr lang="en" sz="1600">
                <a:solidFill>
                  <a:srgbClr val="FFFFFF"/>
                </a:solidFill>
                <a:latin typeface="Calibri"/>
                <a:ea typeface="Calibri"/>
                <a:cs typeface="Calibri"/>
                <a:sym typeface="Calibri"/>
              </a:rPr>
              <a:t>Dr. Sean Mahoney, Advisor</a:t>
            </a:r>
            <a:endParaRPr sz="1600">
              <a:solidFill>
                <a:srgbClr val="FFFFFF"/>
              </a:solidFill>
              <a:latin typeface="Times New Roman"/>
              <a:ea typeface="Times New Roman"/>
              <a:cs typeface="Times New Roman"/>
              <a:sym typeface="Times New Roman"/>
            </a:endParaRPr>
          </a:p>
        </p:txBody>
      </p:sp>
      <p:sp>
        <p:nvSpPr>
          <p:cNvPr id="93" name="Google Shape;93;p1"/>
          <p:cNvSpPr/>
          <p:nvPr/>
        </p:nvSpPr>
        <p:spPr>
          <a:xfrm>
            <a:off x="0" y="0"/>
            <a:ext cx="43891200" cy="46188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txBox="1"/>
          <p:nvPr/>
        </p:nvSpPr>
        <p:spPr>
          <a:xfrm>
            <a:off x="7276075" y="1990675"/>
            <a:ext cx="29104200" cy="1554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 sz="5100">
                <a:solidFill>
                  <a:schemeClr val="lt1"/>
                </a:solidFill>
                <a:latin typeface="Calibri"/>
                <a:ea typeface="Calibri"/>
                <a:cs typeface="Calibri"/>
                <a:sym typeface="Calibri"/>
              </a:rPr>
              <a:t>Cesar J. Rocha</a:t>
            </a:r>
            <a:endParaRPr sz="5100">
              <a:solidFill>
                <a:schemeClr val="lt1"/>
              </a:solidFill>
              <a:latin typeface="Calibri"/>
              <a:ea typeface="Calibri"/>
              <a:cs typeface="Calibri"/>
              <a:sym typeface="Calibri"/>
            </a:endParaRPr>
          </a:p>
          <a:p>
            <a:pPr marL="0" marR="0" lvl="0" indent="0" algn="ctr" rtl="0">
              <a:spcBef>
                <a:spcPts val="0"/>
              </a:spcBef>
              <a:spcAft>
                <a:spcPts val="0"/>
              </a:spcAft>
              <a:buNone/>
            </a:pPr>
            <a:r>
              <a:rPr lang="en" sz="3800">
                <a:solidFill>
                  <a:schemeClr val="lt1"/>
                </a:solidFill>
                <a:latin typeface="Calibri"/>
                <a:ea typeface="Calibri"/>
                <a:cs typeface="Calibri"/>
                <a:sym typeface="Calibri"/>
              </a:rPr>
              <a:t>Department of Wildlife, Cal Poly Humboldt</a:t>
            </a:r>
            <a:endParaRPr sz="1800">
              <a:solidFill>
                <a:schemeClr val="lt1"/>
              </a:solidFill>
              <a:latin typeface="Calibri"/>
              <a:ea typeface="Calibri"/>
              <a:cs typeface="Calibri"/>
              <a:sym typeface="Calibri"/>
            </a:endParaRPr>
          </a:p>
        </p:txBody>
      </p:sp>
      <p:sp>
        <p:nvSpPr>
          <p:cNvPr id="95" name="Google Shape;95;p1"/>
          <p:cNvSpPr txBox="1"/>
          <p:nvPr/>
        </p:nvSpPr>
        <p:spPr>
          <a:xfrm>
            <a:off x="557400" y="82075"/>
            <a:ext cx="42776400" cy="1908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 sz="11200">
                <a:solidFill>
                  <a:schemeClr val="lt1"/>
                </a:solidFill>
                <a:latin typeface="Calibri"/>
                <a:ea typeface="Calibri"/>
                <a:cs typeface="Calibri"/>
                <a:sym typeface="Calibri"/>
              </a:rPr>
              <a:t>Salinity influence in feeding of dabbling and diving ducks</a:t>
            </a:r>
            <a:endParaRPr sz="1800">
              <a:solidFill>
                <a:schemeClr val="lt1"/>
              </a:solidFill>
              <a:latin typeface="Calibri"/>
              <a:ea typeface="Calibri"/>
              <a:cs typeface="Calibri"/>
              <a:sym typeface="Calibri"/>
            </a:endParaRPr>
          </a:p>
        </p:txBody>
      </p:sp>
      <p:pic>
        <p:nvPicPr>
          <p:cNvPr id="96" name="Google Shape;96;p1"/>
          <p:cNvPicPr preferRelativeResize="0"/>
          <p:nvPr/>
        </p:nvPicPr>
        <p:blipFill>
          <a:blip r:embed="rId3">
            <a:alphaModFix/>
          </a:blip>
          <a:stretch>
            <a:fillRect/>
          </a:stretch>
        </p:blipFill>
        <p:spPr>
          <a:xfrm>
            <a:off x="12526200" y="1687275"/>
            <a:ext cx="2819751" cy="2819751"/>
          </a:xfrm>
          <a:prstGeom prst="rect">
            <a:avLst/>
          </a:prstGeom>
          <a:noFill/>
          <a:ln>
            <a:noFill/>
          </a:ln>
        </p:spPr>
      </p:pic>
      <p:pic>
        <p:nvPicPr>
          <p:cNvPr id="97" name="Google Shape;97;p1"/>
          <p:cNvPicPr preferRelativeResize="0"/>
          <p:nvPr/>
        </p:nvPicPr>
        <p:blipFill>
          <a:blip r:embed="rId4">
            <a:alphaModFix/>
          </a:blip>
          <a:stretch>
            <a:fillRect/>
          </a:stretch>
        </p:blipFill>
        <p:spPr>
          <a:xfrm>
            <a:off x="0" y="0"/>
            <a:ext cx="4618801" cy="4618801"/>
          </a:xfrm>
          <a:prstGeom prst="rect">
            <a:avLst/>
          </a:prstGeom>
          <a:noFill/>
          <a:ln>
            <a:noFill/>
          </a:ln>
        </p:spPr>
      </p:pic>
      <p:pic>
        <p:nvPicPr>
          <p:cNvPr id="98" name="Google Shape;98;p1"/>
          <p:cNvPicPr preferRelativeResize="0"/>
          <p:nvPr/>
        </p:nvPicPr>
        <p:blipFill>
          <a:blip r:embed="rId5">
            <a:alphaModFix/>
          </a:blip>
          <a:stretch>
            <a:fillRect/>
          </a:stretch>
        </p:blipFill>
        <p:spPr>
          <a:xfrm>
            <a:off x="38791929" y="-7"/>
            <a:ext cx="5099265" cy="4618801"/>
          </a:xfrm>
          <a:prstGeom prst="rect">
            <a:avLst/>
          </a:prstGeom>
          <a:noFill/>
          <a:ln>
            <a:noFill/>
          </a:ln>
        </p:spPr>
      </p:pic>
      <p:pic>
        <p:nvPicPr>
          <p:cNvPr id="99" name="Google Shape;99;p1"/>
          <p:cNvPicPr preferRelativeResize="0"/>
          <p:nvPr/>
        </p:nvPicPr>
        <p:blipFill>
          <a:blip r:embed="rId6">
            <a:alphaModFix/>
          </a:blip>
          <a:stretch>
            <a:fillRect/>
          </a:stretch>
        </p:blipFill>
        <p:spPr>
          <a:xfrm>
            <a:off x="13306025" y="6412225"/>
            <a:ext cx="17265001" cy="10377365"/>
          </a:xfrm>
          <a:prstGeom prst="rect">
            <a:avLst/>
          </a:prstGeom>
          <a:noFill/>
          <a:ln>
            <a:noFill/>
          </a:ln>
        </p:spPr>
      </p:pic>
      <p:sp>
        <p:nvSpPr>
          <p:cNvPr id="100" name="Google Shape;100;p1"/>
          <p:cNvSpPr txBox="1"/>
          <p:nvPr/>
        </p:nvSpPr>
        <p:spPr>
          <a:xfrm flipH="1">
            <a:off x="13305900" y="16777875"/>
            <a:ext cx="30771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b="1">
                <a:solidFill>
                  <a:schemeClr val="lt1"/>
                </a:solidFill>
                <a:latin typeface="Calibri"/>
                <a:ea typeface="Calibri"/>
                <a:cs typeface="Calibri"/>
                <a:sym typeface="Calibri"/>
              </a:rPr>
              <a:t>Figure 1. </a:t>
            </a:r>
            <a:endParaRPr sz="5200" b="1">
              <a:solidFill>
                <a:schemeClr val="lt1"/>
              </a:solidFill>
              <a:latin typeface="Calibri"/>
              <a:ea typeface="Calibri"/>
              <a:cs typeface="Calibri"/>
              <a:sym typeface="Calibri"/>
            </a:endParaRPr>
          </a:p>
        </p:txBody>
      </p:sp>
      <p:sp>
        <p:nvSpPr>
          <p:cNvPr id="101" name="Google Shape;101;p1"/>
          <p:cNvSpPr txBox="1"/>
          <p:nvPr/>
        </p:nvSpPr>
        <p:spPr>
          <a:xfrm flipH="1">
            <a:off x="13305900" y="30033950"/>
            <a:ext cx="30771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b="1">
                <a:solidFill>
                  <a:schemeClr val="lt1"/>
                </a:solidFill>
                <a:latin typeface="Calibri"/>
                <a:ea typeface="Calibri"/>
                <a:cs typeface="Calibri"/>
                <a:sym typeface="Calibri"/>
              </a:rPr>
              <a:t>Figure 2. </a:t>
            </a:r>
            <a:endParaRPr sz="5200" b="1">
              <a:solidFill>
                <a:schemeClr val="lt1"/>
              </a:solidFill>
              <a:latin typeface="Calibri"/>
              <a:ea typeface="Calibri"/>
              <a:cs typeface="Calibri"/>
              <a:sym typeface="Calibri"/>
            </a:endParaRPr>
          </a:p>
        </p:txBody>
      </p:sp>
      <p:pic>
        <p:nvPicPr>
          <p:cNvPr id="102" name="Google Shape;102;p1"/>
          <p:cNvPicPr preferRelativeResize="0"/>
          <p:nvPr/>
        </p:nvPicPr>
        <p:blipFill>
          <a:blip r:embed="rId7">
            <a:alphaModFix/>
          </a:blip>
          <a:stretch>
            <a:fillRect/>
          </a:stretch>
        </p:blipFill>
        <p:spPr>
          <a:xfrm>
            <a:off x="13306025" y="19656588"/>
            <a:ext cx="17265014" cy="103773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568</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 New Roman</vt:lpstr>
      <vt:lpstr>Arial</vt:lpstr>
      <vt:lpstr>Calibri</vt:lpstr>
      <vt:lpstr>Roboto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Mahoney</dc:creator>
  <cp:lastModifiedBy>Cesar Rocha</cp:lastModifiedBy>
  <cp:revision>1</cp:revision>
  <dcterms:created xsi:type="dcterms:W3CDTF">2022-04-08T18:46:38Z</dcterms:created>
  <dcterms:modified xsi:type="dcterms:W3CDTF">2022-04-24T22:43:32Z</dcterms:modified>
</cp:coreProperties>
</file>