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21945600" cx="32918400"/>
  <p:notesSz cx="6858000" cy="9144000"/>
  <p:embeddedFontLst>
    <p:embeddedFont>
      <p:font typeface="Roboto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Jose Marin Jarrin"/>
  <p:cmAuthor clrIdx="1" id="1" initials="" lastIdx="2" name="Daniel Montoy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8B3510-1938-42DB-90F0-B5231FBF7A36}">
  <a:tblStyle styleId="{218B3510-1938-42DB-90F0-B5231FBF7A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font" Target="fonts/Roboto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Roboto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4-26T04:44:45.872">
    <p:pos x="6000" y="0"/>
    <p:text>Any pictures of the four of you?</p:text>
  </p:cm>
  <p:cm authorId="1" idx="1" dt="2022-04-26T04:44:45.872">
    <p:pos x="6000" y="0"/>
    <p:text>No</p:text>
  </p:cm>
  <p:cm authorId="0" idx="2" dt="2022-04-26T04:35:32.453">
    <p:pos x="0" y="83"/>
    <p:text>Just need a little more detail in Introduction. See text in red. @dmm202@humboldt.edu</p:text>
  </p:cm>
  <p:cm authorId="1" idx="2" dt="2022-04-26T04:40:23.606">
    <p:pos x="12098" y="10883"/>
    <p:text>Is this okay for a discussion or just the part you wrote?
@Jose.MarinJarrin@humboldt.edu</p:text>
  </p:cm>
  <p:cm authorId="0" idx="3" dt="2022-04-26T04:34:57.648">
    <p:pos x="12098" y="10883"/>
    <p:text>_Marked as resolved_</p:text>
  </p:cm>
  <p:cm authorId="0" idx="4" dt="2022-04-26T04:40:23.606">
    <p:pos x="12098" y="10883"/>
    <p:text>_Re-opened_
any pictures of the four of you?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73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857573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22150" y="3176853"/>
            <a:ext cx="30674400" cy="8757900"/>
          </a:xfrm>
          <a:prstGeom prst="rect">
            <a:avLst/>
          </a:prstGeom>
        </p:spPr>
        <p:txBody>
          <a:bodyPr anchorCtr="0" anchor="b" bIns="341325" lIns="341325" spcFirstLastPara="1" rIns="341325" wrap="square" tIns="341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22120" y="12092267"/>
            <a:ext cx="30674400" cy="33819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122120" y="4719467"/>
            <a:ext cx="30674400" cy="8377500"/>
          </a:xfrm>
          <a:prstGeom prst="rect">
            <a:avLst/>
          </a:prstGeom>
        </p:spPr>
        <p:txBody>
          <a:bodyPr anchorCtr="0" anchor="b" bIns="341325" lIns="341325" spcFirstLastPara="1" rIns="341325" wrap="square" tIns="341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122120" y="13449493"/>
            <a:ext cx="30674400" cy="55500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rmAutofit/>
          </a:bodyPr>
          <a:lstStyle>
            <a:lvl1pPr indent="-654050" lvl="0" marL="457200" algn="ctr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indent="-558800" lvl="1" marL="91440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2pPr>
            <a:lvl3pPr indent="-558800" lvl="2" marL="137160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3pPr>
            <a:lvl4pPr indent="-558800" lvl="3" marL="182880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4pPr>
            <a:lvl5pPr indent="-558800" lvl="4" marL="228600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5pPr>
            <a:lvl6pPr indent="-558800" lvl="5" marL="274320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6pPr>
            <a:lvl7pPr indent="-558800" lvl="6" marL="320040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7pPr>
            <a:lvl8pPr indent="-558800" lvl="7" marL="365760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8pPr>
            <a:lvl9pPr indent="-558800" lvl="8" marL="411480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122120" y="9176960"/>
            <a:ext cx="30674400" cy="35916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122120" y="1898773"/>
            <a:ext cx="30674400" cy="24435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22120" y="4917227"/>
            <a:ext cx="30674400" cy="145767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rmAutofit/>
          </a:bodyPr>
          <a:lstStyle>
            <a:lvl1pPr indent="-654050" lvl="0" marL="45720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indent="-558800" lvl="1" marL="9144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2pPr>
            <a:lvl3pPr indent="-558800" lvl="2" marL="13716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3pPr>
            <a:lvl4pPr indent="-558800" lvl="3" marL="18288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4pPr>
            <a:lvl5pPr indent="-558800" lvl="4" marL="22860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5pPr>
            <a:lvl6pPr indent="-558800" lvl="5" marL="27432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6pPr>
            <a:lvl7pPr indent="-558800" lvl="6" marL="32004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7pPr>
            <a:lvl8pPr indent="-558800" lvl="7" marL="36576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8pPr>
            <a:lvl9pPr indent="-558800" lvl="8" marL="4114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122120" y="1898773"/>
            <a:ext cx="30674400" cy="24435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122120" y="4917227"/>
            <a:ext cx="14399700" cy="145767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rmAutofit/>
          </a:bodyPr>
          <a:lstStyle>
            <a:lvl1pPr indent="-558800" lvl="0" marL="45720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indent="-514350" lvl="1" marL="91440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2pPr>
            <a:lvl3pPr indent="-514350" lvl="2" marL="137160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3pPr>
            <a:lvl4pPr indent="-514350" lvl="3" marL="182880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4pPr>
            <a:lvl5pPr indent="-514350" lvl="4" marL="228600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5pPr>
            <a:lvl6pPr indent="-514350" lvl="5" marL="274320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6pPr>
            <a:lvl7pPr indent="-514350" lvl="6" marL="320040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7pPr>
            <a:lvl8pPr indent="-514350" lvl="7" marL="365760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8pPr>
            <a:lvl9pPr indent="-514350" lvl="8" marL="411480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7396640" y="4917227"/>
            <a:ext cx="14399700" cy="145767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rmAutofit/>
          </a:bodyPr>
          <a:lstStyle>
            <a:lvl1pPr indent="-558800" lvl="0" marL="45720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indent="-514350" lvl="1" marL="91440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2pPr>
            <a:lvl3pPr indent="-514350" lvl="2" marL="137160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3pPr>
            <a:lvl4pPr indent="-514350" lvl="3" marL="182880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4pPr>
            <a:lvl5pPr indent="-514350" lvl="4" marL="228600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5pPr>
            <a:lvl6pPr indent="-514350" lvl="5" marL="274320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6pPr>
            <a:lvl7pPr indent="-514350" lvl="6" marL="320040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7pPr>
            <a:lvl8pPr indent="-514350" lvl="7" marL="365760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8pPr>
            <a:lvl9pPr indent="-514350" lvl="8" marL="411480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122120" y="1898773"/>
            <a:ext cx="30674400" cy="24435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122120" y="2370560"/>
            <a:ext cx="10108800" cy="3224400"/>
          </a:xfrm>
          <a:prstGeom prst="rect">
            <a:avLst/>
          </a:prstGeom>
        </p:spPr>
        <p:txBody>
          <a:bodyPr anchorCtr="0" anchor="b" bIns="341325" lIns="341325" spcFirstLastPara="1" rIns="341325" wrap="square" tIns="341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122120" y="5928960"/>
            <a:ext cx="10108800" cy="135654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rmAutofit/>
          </a:bodyPr>
          <a:lstStyle>
            <a:lvl1pPr indent="-514350" lvl="0" marL="45720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1pPr>
            <a:lvl2pPr indent="-514350" lvl="1" marL="91440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2pPr>
            <a:lvl3pPr indent="-514350" lvl="2" marL="137160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3pPr>
            <a:lvl4pPr indent="-514350" lvl="3" marL="182880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4pPr>
            <a:lvl5pPr indent="-514350" lvl="4" marL="228600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5pPr>
            <a:lvl6pPr indent="-514350" lvl="5" marL="274320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6pPr>
            <a:lvl7pPr indent="-514350" lvl="6" marL="320040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7pPr>
            <a:lvl8pPr indent="-514350" lvl="7" marL="365760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8pPr>
            <a:lvl9pPr indent="-514350" lvl="8" marL="411480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64900" y="1920640"/>
            <a:ext cx="22923900" cy="174540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1pPr>
            <a:lvl2pPr lvl="1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2pPr>
            <a:lvl3pPr lvl="2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3pPr>
            <a:lvl4pPr lvl="3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4pPr>
            <a:lvl5pPr lvl="4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5pPr>
            <a:lvl6pPr lvl="5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6pPr>
            <a:lvl7pPr lvl="6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7pPr>
            <a:lvl8pPr lvl="7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8pPr>
            <a:lvl9pPr lvl="8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459200" y="-533"/>
            <a:ext cx="16459200" cy="219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1325" lIns="341325" spcFirstLastPara="1" rIns="341325" wrap="square" tIns="341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55800" y="5261547"/>
            <a:ext cx="14562900" cy="6324300"/>
          </a:xfrm>
          <a:prstGeom prst="rect">
            <a:avLst/>
          </a:prstGeom>
        </p:spPr>
        <p:txBody>
          <a:bodyPr anchorCtr="0" anchor="b" bIns="341325" lIns="341325" spcFirstLastPara="1" rIns="341325" wrap="square" tIns="341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55800" y="11959787"/>
            <a:ext cx="14562900" cy="52698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782200" y="3089387"/>
            <a:ext cx="13813200" cy="157659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rmAutofit/>
          </a:bodyPr>
          <a:lstStyle>
            <a:lvl1pPr indent="-654050" lvl="0" marL="45720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indent="-558800" lvl="1" marL="9144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2pPr>
            <a:lvl3pPr indent="-558800" lvl="2" marL="13716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3pPr>
            <a:lvl4pPr indent="-558800" lvl="3" marL="18288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4pPr>
            <a:lvl5pPr indent="-558800" lvl="4" marL="22860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5pPr>
            <a:lvl6pPr indent="-558800" lvl="5" marL="27432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6pPr>
            <a:lvl7pPr indent="-558800" lvl="6" marL="32004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7pPr>
            <a:lvl8pPr indent="-558800" lvl="7" marL="36576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8pPr>
            <a:lvl9pPr indent="-558800" lvl="8" marL="4114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122120" y="18050453"/>
            <a:ext cx="21595500" cy="25818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22120" y="1898773"/>
            <a:ext cx="306744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1325" lIns="341325" spcFirstLastPara="1" rIns="341325" wrap="square" tIns="341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22120" y="4917227"/>
            <a:ext cx="30674400" cy="145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1325" lIns="341325" spcFirstLastPara="1" rIns="341325" wrap="square" tIns="341325">
            <a:normAutofit/>
          </a:bodyPr>
          <a:lstStyle>
            <a:lvl1pPr indent="-654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Char char="●"/>
              <a:defRPr sz="6700">
                <a:solidFill>
                  <a:schemeClr val="dk2"/>
                </a:solidFill>
              </a:defRPr>
            </a:lvl1pPr>
            <a:lvl2pPr indent="-558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○"/>
              <a:defRPr sz="5200">
                <a:solidFill>
                  <a:schemeClr val="dk2"/>
                </a:solidFill>
              </a:defRPr>
            </a:lvl2pPr>
            <a:lvl3pPr indent="-558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■"/>
              <a:defRPr sz="5200">
                <a:solidFill>
                  <a:schemeClr val="dk2"/>
                </a:solidFill>
              </a:defRPr>
            </a:lvl3pPr>
            <a:lvl4pPr indent="-558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●"/>
              <a:defRPr sz="5200">
                <a:solidFill>
                  <a:schemeClr val="dk2"/>
                </a:solidFill>
              </a:defRPr>
            </a:lvl4pPr>
            <a:lvl5pPr indent="-558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○"/>
              <a:defRPr sz="5200">
                <a:solidFill>
                  <a:schemeClr val="dk2"/>
                </a:solidFill>
              </a:defRPr>
            </a:lvl5pPr>
            <a:lvl6pPr indent="-558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■"/>
              <a:defRPr sz="5200">
                <a:solidFill>
                  <a:schemeClr val="dk2"/>
                </a:solidFill>
              </a:defRPr>
            </a:lvl6pPr>
            <a:lvl7pPr indent="-558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●"/>
              <a:defRPr sz="5200">
                <a:solidFill>
                  <a:schemeClr val="dk2"/>
                </a:solidFill>
              </a:defRPr>
            </a:lvl7pPr>
            <a:lvl8pPr indent="-558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○"/>
              <a:defRPr sz="5200">
                <a:solidFill>
                  <a:schemeClr val="dk2"/>
                </a:solidFill>
              </a:defRPr>
            </a:lvl8pPr>
            <a:lvl9pPr indent="-558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■"/>
              <a:defRPr sz="5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0500848" y="19896392"/>
            <a:ext cx="19755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1325" lIns="341325" spcFirstLastPara="1" rIns="341325" wrap="square" tIns="341325">
            <a:normAutofit/>
          </a:bodyPr>
          <a:lstStyle>
            <a:lvl1pPr lvl="0" algn="r">
              <a:buNone/>
              <a:defRPr sz="3700">
                <a:solidFill>
                  <a:schemeClr val="dk2"/>
                </a:solidFill>
              </a:defRPr>
            </a:lvl1pPr>
            <a:lvl2pPr lvl="1" algn="r">
              <a:buNone/>
              <a:defRPr sz="3700">
                <a:solidFill>
                  <a:schemeClr val="dk2"/>
                </a:solidFill>
              </a:defRPr>
            </a:lvl2pPr>
            <a:lvl3pPr lvl="2" algn="r">
              <a:buNone/>
              <a:defRPr sz="3700">
                <a:solidFill>
                  <a:schemeClr val="dk2"/>
                </a:solidFill>
              </a:defRPr>
            </a:lvl3pPr>
            <a:lvl4pPr lvl="3" algn="r">
              <a:buNone/>
              <a:defRPr sz="3700">
                <a:solidFill>
                  <a:schemeClr val="dk2"/>
                </a:solidFill>
              </a:defRPr>
            </a:lvl4pPr>
            <a:lvl5pPr lvl="4" algn="r">
              <a:buNone/>
              <a:defRPr sz="3700">
                <a:solidFill>
                  <a:schemeClr val="dk2"/>
                </a:solidFill>
              </a:defRPr>
            </a:lvl5pPr>
            <a:lvl6pPr lvl="5" algn="r">
              <a:buNone/>
              <a:defRPr sz="3700">
                <a:solidFill>
                  <a:schemeClr val="dk2"/>
                </a:solidFill>
              </a:defRPr>
            </a:lvl6pPr>
            <a:lvl7pPr lvl="6" algn="r">
              <a:buNone/>
              <a:defRPr sz="3700">
                <a:solidFill>
                  <a:schemeClr val="dk2"/>
                </a:solidFill>
              </a:defRPr>
            </a:lvl7pPr>
            <a:lvl8pPr lvl="7" algn="r">
              <a:buNone/>
              <a:defRPr sz="3700">
                <a:solidFill>
                  <a:schemeClr val="dk2"/>
                </a:solidFill>
              </a:defRPr>
            </a:lvl8pPr>
            <a:lvl9pPr lvl="8" algn="r">
              <a:buNone/>
              <a:defRPr sz="3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5.png"/><Relationship Id="rId9" Type="http://schemas.openxmlformats.org/officeDocument/2006/relationships/image" Target="../media/image1.jp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131825"/>
            <a:ext cx="32918400" cy="42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0">
                <a:latin typeface="Montserrat"/>
                <a:ea typeface="Montserrat"/>
                <a:cs typeface="Montserrat"/>
                <a:sym typeface="Montserrat"/>
              </a:rPr>
              <a:t>Investigating shotgun shell and wad waste around Humboldt Bay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Montserrat"/>
                <a:ea typeface="Montserrat"/>
                <a:cs typeface="Montserrat"/>
                <a:sym typeface="Montserrat"/>
              </a:rPr>
              <a:t>Daniel Montoya, Noah Jenkins, Madison Richardson, Sarah Moreau, </a:t>
            </a:r>
            <a:r>
              <a:rPr b="1" lang="en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Jose R. </a:t>
            </a:r>
            <a:r>
              <a:rPr b="1" lang="en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Marin</a:t>
            </a:r>
            <a:r>
              <a:rPr b="1" lang="en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Jarrin,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Montserrat"/>
                <a:ea typeface="Montserrat"/>
                <a:cs typeface="Montserrat"/>
                <a:sym typeface="Montserrat"/>
              </a:rPr>
              <a:t>Cal Poly Humboldt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77075" y="1562600"/>
            <a:ext cx="2741325" cy="27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31250" y="12120050"/>
            <a:ext cx="13018200" cy="9881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600" u="sng"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Humboldt Bay has extensive shoreline home to many animals ranging from fish to birds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Shotgun shell and wad are made of plastic, often left behind in natural environment, potentially ending in waterways when hunting for ducks near ponds 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Prior to 1970 shotgun wads were made of cardboard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Humboldt county representatives are hoping to make the switch back to cardboard and the data collected by this </a:t>
            </a: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project</a:t>
            </a: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 may </a:t>
            </a: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assist</a:t>
            </a: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 with that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The project aimed to quantify the locations of shotgun wads and shells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					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9130125" y="4303925"/>
            <a:ext cx="13559700" cy="716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latin typeface="Montserrat"/>
                <a:ea typeface="Montserrat"/>
                <a:cs typeface="Montserrat"/>
                <a:sym typeface="Montserrat"/>
              </a:rPr>
              <a:t>Methods</a:t>
            </a:r>
            <a:endParaRPr b="1" sz="36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</a:pPr>
            <a:r>
              <a:rPr lang="en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Four students sampled 8 randomly sites around Humboldt Bay to determine presence and abundance of shotgun shells and plastic wads</a:t>
            </a:r>
            <a:endParaRPr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</a:pPr>
            <a:r>
              <a:rPr lang="en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Sample sites: Humboldt Bay’s shoreline, including the beach and bay side of the Samoa Peninsula, Arcata, Eureka, and Southern Humboldt Bay</a:t>
            </a:r>
            <a:endParaRPr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</a:pPr>
            <a:r>
              <a:rPr lang="en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2 100-m transect lines were surveyed, two people walked along each transect line, one on each side searching for waste</a:t>
            </a:r>
            <a:endParaRPr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</a:pPr>
            <a:r>
              <a:rPr lang="en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person on the left side of transect line searched from transect line out to 1 m to left of line, and person on right searched from transect line out to 1 m to right of line, for a total of 200 m</a:t>
            </a:r>
            <a:r>
              <a:rPr baseline="30000" lang="en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4855" l="4976" r="6637" t="48369"/>
          <a:stretch/>
        </p:blipFill>
        <p:spPr>
          <a:xfrm>
            <a:off x="978538" y="18638437"/>
            <a:ext cx="6399933" cy="274132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19206325" y="17276850"/>
            <a:ext cx="13483500" cy="472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latin typeface="Montserrat"/>
                <a:ea typeface="Montserrat"/>
                <a:cs typeface="Montserrat"/>
                <a:sym typeface="Montserrat"/>
              </a:rPr>
              <a:t>Discussion</a:t>
            </a:r>
            <a:r>
              <a:rPr b="1" lang="en" sz="3600" u="sng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6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106135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It was challenging to find shells and wads randomly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106135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There are people who collect large numbers of both in Humboldt county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106135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They use  surfrider shotgun wad watcher to ensure they find the waste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106135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Our results suggest that during this time of year, there are little plastic wads, shells and garbage on the shorelines of Humboldt Bay.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9220050" y="11532875"/>
            <a:ext cx="13483500" cy="564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latin typeface="Montserrat"/>
                <a:ea typeface="Montserrat"/>
                <a:cs typeface="Montserrat"/>
                <a:sym typeface="Montserrat"/>
              </a:rPr>
              <a:t> Results</a:t>
            </a:r>
            <a:endParaRPr b="1" sz="36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7 sites sampled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1 site unsampled (red)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1 Shotgun wad collected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1 Shotgun shell collected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Abundance of 0.25 wads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and shells per 100 m</a:t>
            </a:r>
            <a:r>
              <a:rPr baseline="30000" lang="en" sz="300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7.285 kg of trash collected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total at all sites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Abundance of 0.26 kg of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	trash per </a:t>
            </a:r>
            <a:r>
              <a:rPr lang="en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100 m</a:t>
            </a:r>
            <a:r>
              <a:rPr baseline="30000" lang="en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0700" y="17348577"/>
            <a:ext cx="3435702" cy="45809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62" name="Google Shape;62;p13"/>
          <p:cNvSpPr/>
          <p:nvPr/>
        </p:nvSpPr>
        <p:spPr>
          <a:xfrm>
            <a:off x="114600" y="4303925"/>
            <a:ext cx="12878400" cy="781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latin typeface="Montserrat"/>
                <a:ea typeface="Montserrat"/>
                <a:cs typeface="Montserrat"/>
                <a:sym typeface="Montserrat"/>
              </a:rPr>
              <a:t>Abstract</a:t>
            </a:r>
            <a:endParaRPr b="1" sz="36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Shotguns often used for hunting, when fired, they produce a plastic wad and shell 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In order to estimate abundance of shotgun wads and shells, eight randomly selected sites in Humboldt Bay were sampled once during March 2022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Sites sampled included the beach and bay side of the Samoa Peninsula, Arcata, and Eureka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At selected sites, 400 m</a:t>
            </a:r>
            <a:r>
              <a:rPr baseline="30000" lang="en" sz="29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 were inspected for wads, shells and trash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Only one shotgun wad and shell was collected at two different sites (0.25 wads and shells per 100 m</a:t>
            </a:r>
            <a:r>
              <a:rPr baseline="30000" lang="en" sz="29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, average of 0.26 kg of trash per 100 m</a:t>
            </a:r>
            <a:r>
              <a:rPr baseline="30000" lang="en" sz="2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Our results suggest that during this time of year, there are little plastic wads, shells and garbage on the shorelines of Humboldt Bay 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3" name="Google Shape;63;p13"/>
          <p:cNvGraphicFramePr/>
          <p:nvPr/>
        </p:nvGraphicFramePr>
        <p:xfrm>
          <a:off x="25389113" y="1225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{218B3510-1938-42DB-90F0-B5231FBF7A36}</a:tableStyleId>
              </a:tblPr>
              <a:tblGrid>
                <a:gridCol w="1434500"/>
                <a:gridCol w="1303875"/>
                <a:gridCol w="1369200"/>
                <a:gridCol w="1107925"/>
                <a:gridCol w="1597775"/>
              </a:tblGrid>
              <a:tr h="930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Sampling Site #</a:t>
                      </a:r>
                      <a:endParaRPr b="1"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Shotgun Wad</a:t>
                      </a:r>
                      <a:endParaRPr b="1"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Shotgun Shell</a:t>
                      </a:r>
                      <a:endParaRPr b="1"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Trash weight (kg)</a:t>
                      </a:r>
                      <a:endParaRPr b="1"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Date</a:t>
                      </a:r>
                      <a:endParaRPr b="1"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45</a:t>
                      </a:r>
                      <a:endParaRPr sz="2400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1.984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2/25/22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83</a:t>
                      </a:r>
                      <a:endParaRPr sz="2400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375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66</a:t>
                      </a:r>
                      <a:endParaRPr sz="2400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3/7/22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99</a:t>
                      </a:r>
                      <a:endParaRPr sz="2400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3/7/22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54</a:t>
                      </a:r>
                      <a:endParaRPr sz="2400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0.255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3/7/22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2400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1.077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3/15/22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41</a:t>
                      </a:r>
                      <a:endParaRPr sz="2400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0.567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3/29/22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42</a:t>
                      </a:r>
                      <a:endParaRPr sz="2400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  0 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3.402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3/29/22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316450" y="15518199"/>
            <a:ext cx="4868225" cy="64699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3"/>
          <p:cNvCxnSpPr/>
          <p:nvPr/>
        </p:nvCxnSpPr>
        <p:spPr>
          <a:xfrm>
            <a:off x="27643875" y="10180325"/>
            <a:ext cx="0" cy="1110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3"/>
          <p:cNvCxnSpPr/>
          <p:nvPr/>
        </p:nvCxnSpPr>
        <p:spPr>
          <a:xfrm>
            <a:off x="23472350" y="10258475"/>
            <a:ext cx="0" cy="1110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3"/>
          <p:cNvCxnSpPr/>
          <p:nvPr/>
        </p:nvCxnSpPr>
        <p:spPr>
          <a:xfrm>
            <a:off x="23496375" y="10780925"/>
            <a:ext cx="4147500" cy="65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13"/>
          <p:cNvSpPr txBox="1"/>
          <p:nvPr/>
        </p:nvSpPr>
        <p:spPr>
          <a:xfrm>
            <a:off x="27667900" y="10605750"/>
            <a:ext cx="205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 meters</a:t>
            </a:r>
            <a:endParaRPr sz="2400"/>
          </a:p>
        </p:txBody>
      </p:sp>
      <p:sp>
        <p:nvSpPr>
          <p:cNvPr id="69" name="Google Shape;69;p13"/>
          <p:cNvSpPr txBox="1"/>
          <p:nvPr/>
        </p:nvSpPr>
        <p:spPr>
          <a:xfrm>
            <a:off x="24636663" y="10846325"/>
            <a:ext cx="205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100 meters </a:t>
            </a:r>
            <a:endParaRPr sz="2400"/>
          </a:p>
        </p:txBody>
      </p:sp>
      <p:sp>
        <p:nvSpPr>
          <p:cNvPr id="70" name="Google Shape;70;p13"/>
          <p:cNvSpPr txBox="1"/>
          <p:nvPr/>
        </p:nvSpPr>
        <p:spPr>
          <a:xfrm>
            <a:off x="24549525" y="10249025"/>
            <a:ext cx="2231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Transect Line</a:t>
            </a:r>
            <a:endParaRPr sz="2400"/>
          </a:p>
        </p:txBody>
      </p:sp>
      <p:pic>
        <p:nvPicPr>
          <p:cNvPr descr="Image" id="71" name="Google Shape;71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271" y="1562598"/>
            <a:ext cx="2741325" cy="27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221600" y="4380125"/>
            <a:ext cx="5749037" cy="9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16174350" y="4608725"/>
            <a:ext cx="41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6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3240250" y="7649550"/>
            <a:ext cx="66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41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13803800" y="7684600"/>
            <a:ext cx="86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42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15533225" y="7679450"/>
            <a:ext cx="66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45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14973775" y="8660375"/>
            <a:ext cx="800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54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6112725" y="9585000"/>
            <a:ext cx="58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66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7855675" y="13619350"/>
            <a:ext cx="800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99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4362650" y="12626425"/>
            <a:ext cx="800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83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