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613"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400"/>
              <a:t>ADD: </a:t>
            </a:r>
            <a:endParaRPr sz="1400"/>
          </a:p>
          <a:p>
            <a:pPr marL="457200" lvl="0" indent="-317500" algn="l" rtl="0">
              <a:spcBef>
                <a:spcPts val="0"/>
              </a:spcBef>
              <a:spcAft>
                <a:spcPts val="0"/>
              </a:spcAft>
              <a:buSzPts val="1400"/>
              <a:buChar char="-"/>
            </a:pPr>
            <a:r>
              <a:rPr lang="en" sz="1400"/>
              <a:t>Move pie charts left more and bigger. Plus the pics bigger </a:t>
            </a:r>
            <a:endParaRPr sz="1400"/>
          </a:p>
          <a:p>
            <a:pPr marL="457200" lvl="0" indent="-317500" algn="l" rtl="0">
              <a:spcBef>
                <a:spcPts val="0"/>
              </a:spcBef>
              <a:spcAft>
                <a:spcPts val="0"/>
              </a:spcAft>
              <a:buSzPts val="1400"/>
              <a:buChar char="-"/>
            </a:pPr>
            <a:r>
              <a:rPr lang="en" sz="1400"/>
              <a:t>Add figure captions </a:t>
            </a:r>
            <a:endParaRPr sz="1400"/>
          </a:p>
          <a:p>
            <a:pPr marL="457200" lvl="0" indent="-317500" algn="l" rtl="0">
              <a:spcBef>
                <a:spcPts val="0"/>
              </a:spcBef>
              <a:spcAft>
                <a:spcPts val="0"/>
              </a:spcAft>
              <a:buSzPts val="1400"/>
              <a:buChar char="-"/>
            </a:pPr>
            <a:r>
              <a:rPr lang="en" sz="1400"/>
              <a:t>For bear in  middle, add a neighborhood pic and forest pic </a:t>
            </a:r>
            <a:endParaRPr sz="1400"/>
          </a:p>
          <a:p>
            <a:pPr marL="457200" lvl="0" indent="-317500" algn="l" rtl="0">
              <a:spcBef>
                <a:spcPts val="0"/>
              </a:spcBef>
              <a:spcAft>
                <a:spcPts val="0"/>
              </a:spcAft>
              <a:buSzPts val="1400"/>
              <a:buChar char="-"/>
            </a:pPr>
            <a:r>
              <a:rPr lang="en" sz="1400"/>
              <a:t>Make my pic of dissecting bigger </a:t>
            </a:r>
            <a:endParaRPr sz="1400"/>
          </a:p>
          <a:p>
            <a:pPr marL="457200" lvl="0" indent="-317500" algn="l" rtl="0">
              <a:spcBef>
                <a:spcPts val="0"/>
              </a:spcBef>
              <a:spcAft>
                <a:spcPts val="0"/>
              </a:spcAft>
              <a:buSzPts val="1400"/>
              <a:buChar char="-"/>
            </a:pPr>
            <a:r>
              <a:rPr lang="en" sz="1400"/>
              <a:t>Erase human food and plastics of pie chart in rural areas </a:t>
            </a:r>
            <a:endParaRPr sz="1400"/>
          </a:p>
          <a:p>
            <a:pPr marL="457200" lvl="0" indent="-317500" algn="l" rtl="0">
              <a:spcBef>
                <a:spcPts val="0"/>
              </a:spcBef>
              <a:spcAft>
                <a:spcPts val="0"/>
              </a:spcAft>
              <a:buSzPts val="1400"/>
              <a:buChar char="-"/>
            </a:pPr>
            <a:r>
              <a:rPr lang="en" sz="1400"/>
              <a:t>Fix results </a:t>
            </a:r>
            <a:endParaRPr sz="1400"/>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291840" y="5387342"/>
            <a:ext cx="37307520"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5486400" y="17289782"/>
            <a:ext cx="32918400"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a:endParaRPr/>
          </a:p>
        </p:txBody>
      </p:sp>
      <p:sp>
        <p:nvSpPr>
          <p:cNvPr id="18" name="Google Shape;18;p2"/>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1502389" y="278131"/>
            <a:ext cx="20886422" cy="378561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2193251" y="10968991"/>
            <a:ext cx="27896822" cy="94640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990851" y="1779271"/>
            <a:ext cx="27896822" cy="278434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994662" y="8206749"/>
            <a:ext cx="37856160"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2994662" y="22029429"/>
            <a:ext cx="37856160"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11520"/>
              <a:buNone/>
              <a:defRPr sz="11520">
                <a:solidFill>
                  <a:schemeClr val="dk1"/>
                </a:solidFill>
              </a:defRPr>
            </a:lvl1pPr>
            <a:lvl2pPr marL="914400" lvl="1" indent="-228600" algn="l">
              <a:lnSpc>
                <a:spcPct val="90000"/>
              </a:lnSpc>
              <a:spcBef>
                <a:spcPts val="2400"/>
              </a:spcBef>
              <a:spcAft>
                <a:spcPts val="0"/>
              </a:spcAft>
              <a:buClr>
                <a:srgbClr val="888888"/>
              </a:buClr>
              <a:buSzPts val="9600"/>
              <a:buNone/>
              <a:defRPr sz="9600">
                <a:solidFill>
                  <a:srgbClr val="888888"/>
                </a:solidFill>
              </a:defRPr>
            </a:lvl2pPr>
            <a:lvl3pPr marL="1371600" lvl="2" indent="-228600" algn="l">
              <a:lnSpc>
                <a:spcPct val="90000"/>
              </a:lnSpc>
              <a:spcBef>
                <a:spcPts val="2400"/>
              </a:spcBef>
              <a:spcAft>
                <a:spcPts val="0"/>
              </a:spcAft>
              <a:buClr>
                <a:srgbClr val="888888"/>
              </a:buClr>
              <a:buSzPts val="8640"/>
              <a:buNone/>
              <a:defRPr sz="8640">
                <a:solidFill>
                  <a:srgbClr val="888888"/>
                </a:solidFill>
              </a:defRPr>
            </a:lvl3pPr>
            <a:lvl4pPr marL="1828800" lvl="3" indent="-228600" algn="l">
              <a:lnSpc>
                <a:spcPct val="90000"/>
              </a:lnSpc>
              <a:spcBef>
                <a:spcPts val="2400"/>
              </a:spcBef>
              <a:spcAft>
                <a:spcPts val="0"/>
              </a:spcAft>
              <a:buClr>
                <a:srgbClr val="888888"/>
              </a:buClr>
              <a:buSzPts val="7680"/>
              <a:buNone/>
              <a:defRPr sz="7680">
                <a:solidFill>
                  <a:srgbClr val="888888"/>
                </a:solidFill>
              </a:defRPr>
            </a:lvl4pPr>
            <a:lvl5pPr marL="2286000" lvl="4" indent="-228600" algn="l">
              <a:lnSpc>
                <a:spcPct val="90000"/>
              </a:lnSpc>
              <a:spcBef>
                <a:spcPts val="2400"/>
              </a:spcBef>
              <a:spcAft>
                <a:spcPts val="0"/>
              </a:spcAft>
              <a:buClr>
                <a:srgbClr val="888888"/>
              </a:buClr>
              <a:buSzPts val="7680"/>
              <a:buNone/>
              <a:defRPr sz="7680">
                <a:solidFill>
                  <a:srgbClr val="888888"/>
                </a:solidFill>
              </a:defRPr>
            </a:lvl5pPr>
            <a:lvl6pPr marL="2743200" lvl="5" indent="-228600" algn="l">
              <a:lnSpc>
                <a:spcPct val="90000"/>
              </a:lnSpc>
              <a:spcBef>
                <a:spcPts val="2400"/>
              </a:spcBef>
              <a:spcAft>
                <a:spcPts val="0"/>
              </a:spcAft>
              <a:buClr>
                <a:srgbClr val="888888"/>
              </a:buClr>
              <a:buSzPts val="7680"/>
              <a:buNone/>
              <a:defRPr sz="7680">
                <a:solidFill>
                  <a:srgbClr val="888888"/>
                </a:solidFill>
              </a:defRPr>
            </a:lvl6pPr>
            <a:lvl7pPr marL="3200400" lvl="6" indent="-228600" algn="l">
              <a:lnSpc>
                <a:spcPct val="90000"/>
              </a:lnSpc>
              <a:spcBef>
                <a:spcPts val="2400"/>
              </a:spcBef>
              <a:spcAft>
                <a:spcPts val="0"/>
              </a:spcAft>
              <a:buClr>
                <a:srgbClr val="888888"/>
              </a:buClr>
              <a:buSzPts val="7680"/>
              <a:buNone/>
              <a:defRPr sz="7680">
                <a:solidFill>
                  <a:srgbClr val="888888"/>
                </a:solidFill>
              </a:defRPr>
            </a:lvl7pPr>
            <a:lvl8pPr marL="3657600" lvl="7" indent="-228600" algn="l">
              <a:lnSpc>
                <a:spcPct val="90000"/>
              </a:lnSpc>
              <a:spcBef>
                <a:spcPts val="2400"/>
              </a:spcBef>
              <a:spcAft>
                <a:spcPts val="0"/>
              </a:spcAft>
              <a:buClr>
                <a:srgbClr val="888888"/>
              </a:buClr>
              <a:buSzPts val="7680"/>
              <a:buNone/>
              <a:defRPr sz="7680">
                <a:solidFill>
                  <a:srgbClr val="888888"/>
                </a:solidFill>
              </a:defRPr>
            </a:lvl8pPr>
            <a:lvl9pPr marL="4114800" lvl="8" indent="-228600" algn="l">
              <a:lnSpc>
                <a:spcPct val="90000"/>
              </a:lnSpc>
              <a:spcBef>
                <a:spcPts val="2400"/>
              </a:spcBef>
              <a:spcAft>
                <a:spcPts val="0"/>
              </a:spcAft>
              <a:buClr>
                <a:srgbClr val="888888"/>
              </a:buClr>
              <a:buSzPts val="7680"/>
              <a:buNone/>
              <a:defRPr sz="7680">
                <a:solidFill>
                  <a:srgbClr val="888888"/>
                </a:solidFill>
              </a:defRPr>
            </a:lvl9pPr>
          </a:lstStyle>
          <a:p>
            <a:endParaRPr/>
          </a:p>
        </p:txBody>
      </p:sp>
      <p:sp>
        <p:nvSpPr>
          <p:cNvPr id="30" name="Google Shape;30;p4"/>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3017520" y="8763000"/>
            <a:ext cx="186537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22219920" y="8763000"/>
            <a:ext cx="186537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023237"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3023242" y="8069582"/>
            <a:ext cx="18568032"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3" name="Google Shape;43;p6"/>
          <p:cNvSpPr txBox="1">
            <a:spLocks noGrp="1"/>
          </p:cNvSpPr>
          <p:nvPr>
            <p:ph type="body" idx="2"/>
          </p:nvPr>
        </p:nvSpPr>
        <p:spPr>
          <a:xfrm>
            <a:off x="3023242" y="12024360"/>
            <a:ext cx="18568032"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22219922" y="8069582"/>
            <a:ext cx="18659477"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5" name="Google Shape;45;p6"/>
          <p:cNvSpPr txBox="1">
            <a:spLocks noGrp="1"/>
          </p:cNvSpPr>
          <p:nvPr>
            <p:ph type="body" idx="4"/>
          </p:nvPr>
        </p:nvSpPr>
        <p:spPr>
          <a:xfrm>
            <a:off x="22219922" y="12024360"/>
            <a:ext cx="18659477"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L="457200" lvl="0" indent="-1203960" algn="l">
              <a:lnSpc>
                <a:spcPct val="90000"/>
              </a:lnSpc>
              <a:spcBef>
                <a:spcPts val="4800"/>
              </a:spcBef>
              <a:spcAft>
                <a:spcPts val="0"/>
              </a:spcAft>
              <a:buClr>
                <a:schemeClr val="dk1"/>
              </a:buClr>
              <a:buSzPts val="15360"/>
              <a:buChar char="•"/>
              <a:defRPr sz="15360"/>
            </a:lvl1pPr>
            <a:lvl2pPr marL="914400" lvl="1" indent="-1082040" algn="l">
              <a:lnSpc>
                <a:spcPct val="90000"/>
              </a:lnSpc>
              <a:spcBef>
                <a:spcPts val="2400"/>
              </a:spcBef>
              <a:spcAft>
                <a:spcPts val="0"/>
              </a:spcAft>
              <a:buClr>
                <a:schemeClr val="dk1"/>
              </a:buClr>
              <a:buSzPts val="13440"/>
              <a:buChar char="•"/>
              <a:defRPr sz="13439"/>
            </a:lvl2pPr>
            <a:lvl3pPr marL="1371600" lvl="2" indent="-960120" algn="l">
              <a:lnSpc>
                <a:spcPct val="90000"/>
              </a:lnSpc>
              <a:spcBef>
                <a:spcPts val="2400"/>
              </a:spcBef>
              <a:spcAft>
                <a:spcPts val="0"/>
              </a:spcAft>
              <a:buClr>
                <a:schemeClr val="dk1"/>
              </a:buClr>
              <a:buSzPts val="11520"/>
              <a:buChar char="•"/>
              <a:defRPr sz="11520"/>
            </a:lvl3pPr>
            <a:lvl4pPr marL="1828800" lvl="3" indent="-838200" algn="l">
              <a:lnSpc>
                <a:spcPct val="90000"/>
              </a:lnSpc>
              <a:spcBef>
                <a:spcPts val="2400"/>
              </a:spcBef>
              <a:spcAft>
                <a:spcPts val="0"/>
              </a:spcAft>
              <a:buClr>
                <a:schemeClr val="dk1"/>
              </a:buClr>
              <a:buSzPts val="9600"/>
              <a:buChar char="•"/>
              <a:defRPr sz="9600"/>
            </a:lvl4pPr>
            <a:lvl5pPr marL="2286000" lvl="4" indent="-838200" algn="l">
              <a:lnSpc>
                <a:spcPct val="90000"/>
              </a:lnSpc>
              <a:spcBef>
                <a:spcPts val="2400"/>
              </a:spcBef>
              <a:spcAft>
                <a:spcPts val="0"/>
              </a:spcAft>
              <a:buClr>
                <a:schemeClr val="dk1"/>
              </a:buClr>
              <a:buSzPts val="9600"/>
              <a:buChar char="•"/>
              <a:defRPr sz="9600"/>
            </a:lvl5pPr>
            <a:lvl6pPr marL="2743200" lvl="5" indent="-838200" algn="l">
              <a:lnSpc>
                <a:spcPct val="90000"/>
              </a:lnSpc>
              <a:spcBef>
                <a:spcPts val="2400"/>
              </a:spcBef>
              <a:spcAft>
                <a:spcPts val="0"/>
              </a:spcAft>
              <a:buClr>
                <a:schemeClr val="dk1"/>
              </a:buClr>
              <a:buSzPts val="9600"/>
              <a:buChar char="•"/>
              <a:defRPr sz="9600"/>
            </a:lvl6pPr>
            <a:lvl7pPr marL="3200400" lvl="6" indent="-838200" algn="l">
              <a:lnSpc>
                <a:spcPct val="90000"/>
              </a:lnSpc>
              <a:spcBef>
                <a:spcPts val="2400"/>
              </a:spcBef>
              <a:spcAft>
                <a:spcPts val="0"/>
              </a:spcAft>
              <a:buClr>
                <a:schemeClr val="dk1"/>
              </a:buClr>
              <a:buSzPts val="9600"/>
              <a:buChar char="•"/>
              <a:defRPr sz="9600"/>
            </a:lvl7pPr>
            <a:lvl8pPr marL="3657600" lvl="7" indent="-838200" algn="l">
              <a:lnSpc>
                <a:spcPct val="90000"/>
              </a:lnSpc>
              <a:spcBef>
                <a:spcPts val="2400"/>
              </a:spcBef>
              <a:spcAft>
                <a:spcPts val="0"/>
              </a:spcAft>
              <a:buClr>
                <a:schemeClr val="dk1"/>
              </a:buClr>
              <a:buSzPts val="9600"/>
              <a:buChar char="•"/>
              <a:defRPr sz="9600"/>
            </a:lvl8pPr>
            <a:lvl9pPr marL="4114800" lvl="8" indent="-838200" algn="l">
              <a:lnSpc>
                <a:spcPct val="90000"/>
              </a:lnSpc>
              <a:spcBef>
                <a:spcPts val="2400"/>
              </a:spcBef>
              <a:spcAft>
                <a:spcPts val="0"/>
              </a:spcAft>
              <a:buClr>
                <a:schemeClr val="dk1"/>
              </a:buClr>
              <a:buSzPts val="9600"/>
              <a:buChar char="•"/>
              <a:defRPr sz="9600"/>
            </a:lvl9pPr>
          </a:lstStyle>
          <a:p>
            <a:endParaRPr/>
          </a:p>
        </p:txBody>
      </p:sp>
      <p:sp>
        <p:nvSpPr>
          <p:cNvPr id="61" name="Google Shape;61;p9"/>
          <p:cNvSpPr txBox="1">
            <a:spLocks noGrp="1"/>
          </p:cNvSpPr>
          <p:nvPr>
            <p:ph type="body" idx="2"/>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2" name="Google Shape;62;p9"/>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8659477" y="4739647"/>
            <a:ext cx="22219920" cy="23393400"/>
          </a:xfrm>
          <a:prstGeom prst="rect">
            <a:avLst/>
          </a:prstGeom>
          <a:noFill/>
          <a:ln>
            <a:noFill/>
          </a:ln>
        </p:spPr>
      </p:sp>
      <p:sp>
        <p:nvSpPr>
          <p:cNvPr id="68" name="Google Shape;68;p10"/>
          <p:cNvSpPr txBox="1">
            <a:spLocks noGrp="1"/>
          </p:cNvSpPr>
          <p:nvPr>
            <p:ph type="body" idx="1"/>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9" name="Google Shape;69;p10"/>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83F04"/>
        </a:solidFill>
        <a:effectLst/>
      </p:bgPr>
    </p:bg>
    <p:spTree>
      <p:nvGrpSpPr>
        <p:cNvPr id="1" name="Shape 87"/>
        <p:cNvGrpSpPr/>
        <p:nvPr/>
      </p:nvGrpSpPr>
      <p:grpSpPr>
        <a:xfrm>
          <a:off x="0" y="0"/>
          <a:ext cx="0" cy="0"/>
          <a:chOff x="0" y="0"/>
          <a:chExt cx="0" cy="0"/>
        </a:xfrm>
      </p:grpSpPr>
      <p:sp>
        <p:nvSpPr>
          <p:cNvPr id="88" name="Google Shape;88;p13"/>
          <p:cNvSpPr txBox="1"/>
          <p:nvPr/>
        </p:nvSpPr>
        <p:spPr>
          <a:xfrm>
            <a:off x="542475" y="18637075"/>
            <a:ext cx="11910300" cy="13853100"/>
          </a:xfrm>
          <a:prstGeom prst="rect">
            <a:avLst/>
          </a:prstGeom>
          <a:noFill/>
          <a:ln w="28575" cap="flat" cmpd="sng">
            <a:solidFill>
              <a:srgbClr val="FFFFFF"/>
            </a:solidFill>
            <a:prstDash val="solid"/>
            <a:round/>
            <a:headEnd type="none" w="sm" len="sm"/>
            <a:tailEnd type="none" w="sm" len="sm"/>
          </a:ln>
        </p:spPr>
        <p:txBody>
          <a:bodyPr spcFirstLastPara="1" wrap="square" lIns="279325" tIns="47725" rIns="95325" bIns="47725" anchor="t" anchorCtr="0">
            <a:noAutofit/>
          </a:bodyPr>
          <a:lstStyle/>
          <a:p>
            <a:pPr marL="0" marR="148590" lvl="0" indent="0" algn="just" rtl="0">
              <a:spcBef>
                <a:spcPts val="0"/>
              </a:spcBef>
              <a:spcAft>
                <a:spcPts val="0"/>
              </a:spcAft>
              <a:buNone/>
            </a:pPr>
            <a:r>
              <a:rPr lang="en" sz="5200" b="1" i="0" u="none" strike="noStrike" cap="none" dirty="0">
                <a:solidFill>
                  <a:srgbClr val="FFFFFF"/>
                </a:solidFill>
                <a:highlight>
                  <a:srgbClr val="B45F06"/>
                </a:highlight>
                <a:latin typeface="Calibri"/>
                <a:ea typeface="Calibri"/>
                <a:cs typeface="Calibri"/>
                <a:sym typeface="Calibri"/>
              </a:rPr>
              <a:t>METHODS</a:t>
            </a:r>
            <a:endParaRPr sz="5200" b="0" i="0" u="none" strike="noStrike" cap="none" dirty="0">
              <a:solidFill>
                <a:srgbClr val="FFFFFF"/>
              </a:solidFill>
              <a:highlight>
                <a:srgbClr val="B45F06"/>
              </a:highlight>
              <a:latin typeface="Calibri"/>
              <a:ea typeface="Calibri"/>
              <a:cs typeface="Calibri"/>
              <a:sym typeface="Calibri"/>
            </a:endParaRPr>
          </a:p>
          <a:p>
            <a:pPr marL="0" lvl="0" indent="0" algn="l" rtl="0">
              <a:spcBef>
                <a:spcPts val="0"/>
              </a:spcBef>
              <a:spcAft>
                <a:spcPts val="0"/>
              </a:spcAft>
              <a:buNone/>
            </a:pPr>
            <a:r>
              <a:rPr lang="en" sz="4400" dirty="0">
                <a:solidFill>
                  <a:schemeClr val="lt1"/>
                </a:solidFill>
                <a:latin typeface="Calibri"/>
                <a:ea typeface="Calibri"/>
                <a:cs typeface="Calibri"/>
                <a:sym typeface="Calibri"/>
              </a:rPr>
              <a:t>I collected a total of 14 scats in Humboldt, CA between February and April 2022. 7 scats were collected from Arcata, CA (suburban) and the 7 scats in the rural areas were collected from Orick,CA and Big Lagoon, CA (rural). I dissected all samples individually using forceps. After dissecting and collecting the categorized items in the scats, each individual scat was placed in a circled wired mesh filter and warm water running through the scats to help look for any other items that were not found during the dissecting process with forceps. All items found in the scats were categorized as plastics, fruit, nuts/seeds, prey, and vegetation. Each item was classified as either present or absent in a sample. I then tested for differences in diet breadth (i.e. number of different diet items) and number of anthropogenic food items (evidence of plastic and citrus fruit) using two separate t-tests. </a:t>
            </a:r>
            <a:endParaRPr sz="4400" i="0" u="none" strike="noStrike" cap="none" dirty="0">
              <a:solidFill>
                <a:schemeClr val="lt1"/>
              </a:solidFill>
              <a:latin typeface="Calibri"/>
              <a:ea typeface="Calibri"/>
              <a:cs typeface="Calibri"/>
              <a:sym typeface="Calibri"/>
            </a:endParaRPr>
          </a:p>
        </p:txBody>
      </p:sp>
      <p:sp>
        <p:nvSpPr>
          <p:cNvPr id="89" name="Google Shape;89;p13"/>
          <p:cNvSpPr txBox="1"/>
          <p:nvPr/>
        </p:nvSpPr>
        <p:spPr>
          <a:xfrm>
            <a:off x="31350600" y="4649425"/>
            <a:ext cx="12182100" cy="94662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171450" marR="228600" lvl="0" indent="0" algn="just" rtl="0">
              <a:spcBef>
                <a:spcPts val="0"/>
              </a:spcBef>
              <a:spcAft>
                <a:spcPts val="0"/>
              </a:spcAft>
              <a:buNone/>
            </a:pPr>
            <a:r>
              <a:rPr lang="en" sz="5200" b="1" i="0" u="none" strike="noStrike" cap="none">
                <a:solidFill>
                  <a:srgbClr val="FFFFFF"/>
                </a:solidFill>
                <a:highlight>
                  <a:srgbClr val="B45F06"/>
                </a:highlight>
                <a:latin typeface="Calibri"/>
                <a:ea typeface="Calibri"/>
                <a:cs typeface="Calibri"/>
                <a:sym typeface="Calibri"/>
              </a:rPr>
              <a:t>RESULTS</a:t>
            </a:r>
            <a:endParaRPr sz="5200" b="0" i="0" u="none" strike="noStrike" cap="none">
              <a:solidFill>
                <a:srgbClr val="FFFFFF"/>
              </a:solidFill>
              <a:highlight>
                <a:srgbClr val="B45F06"/>
              </a:highlight>
              <a:latin typeface="Calibri"/>
              <a:ea typeface="Calibri"/>
              <a:cs typeface="Calibri"/>
              <a:sym typeface="Calibri"/>
            </a:endParaRPr>
          </a:p>
          <a:p>
            <a:pPr marL="171450" marR="228600" lvl="0" indent="0" algn="just" rtl="0">
              <a:spcBef>
                <a:spcPts val="0"/>
              </a:spcBef>
              <a:spcAft>
                <a:spcPts val="0"/>
              </a:spcAft>
              <a:buNone/>
            </a:pPr>
            <a:r>
              <a:rPr lang="en" sz="4100">
                <a:solidFill>
                  <a:schemeClr val="lt1"/>
                </a:solidFill>
                <a:latin typeface="Calibri"/>
                <a:ea typeface="Calibri"/>
                <a:cs typeface="Calibri"/>
                <a:sym typeface="Calibri"/>
              </a:rPr>
              <a:t>I found bear diet breadth did not differ between the rural and suburban areas (Figure 1, t=-0.08, df=11, p=0.79). However, scats from suburban areas contained more plastics on average, than the rural scats (Figure 2, t=-1.89, df=13, p=0.04). No anthropogenic food was found in the rural scats (Figure 3). The majority of the food items sampled and detected from the rural areas were plant and prey items (Figure 3). When sorting through each sample, the analysis of the samples indicated that bears in suburban areas consumed human food/plastic items (Figure 4). The plastics were likely plastic straws and small pieces of microplastics (Figure 4).</a:t>
            </a:r>
            <a:endParaRPr sz="4100" b="0" i="0" u="none" strike="noStrike" cap="none">
              <a:solidFill>
                <a:schemeClr val="lt1"/>
              </a:solidFill>
              <a:latin typeface="Calibri"/>
              <a:ea typeface="Calibri"/>
              <a:cs typeface="Calibri"/>
              <a:sym typeface="Calibri"/>
            </a:endParaRPr>
          </a:p>
          <a:p>
            <a:pPr marL="457200" marR="0" lvl="0" indent="0" algn="just"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0" name="Google Shape;90;p13"/>
          <p:cNvSpPr txBox="1"/>
          <p:nvPr/>
        </p:nvSpPr>
        <p:spPr>
          <a:xfrm>
            <a:off x="542475" y="4618700"/>
            <a:ext cx="11910300" cy="131760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228600" marR="182880" lvl="0" indent="0" algn="just" rtl="0">
              <a:spcBef>
                <a:spcPts val="0"/>
              </a:spcBef>
              <a:spcAft>
                <a:spcPts val="0"/>
              </a:spcAft>
              <a:buNone/>
            </a:pPr>
            <a:r>
              <a:rPr lang="en" sz="5200" b="1" i="0" u="none" strike="noStrike" cap="none">
                <a:solidFill>
                  <a:srgbClr val="FFFFFF"/>
                </a:solidFill>
                <a:highlight>
                  <a:srgbClr val="B45F06"/>
                </a:highlight>
                <a:latin typeface="Calibri"/>
                <a:ea typeface="Calibri"/>
                <a:cs typeface="Calibri"/>
                <a:sym typeface="Calibri"/>
              </a:rPr>
              <a:t>INTRODUCTION</a:t>
            </a:r>
            <a:endParaRPr sz="5200" b="1">
              <a:solidFill>
                <a:srgbClr val="FFFFFF"/>
              </a:solidFill>
              <a:highlight>
                <a:srgbClr val="B45F06"/>
              </a:highlight>
              <a:latin typeface="Calibri"/>
              <a:ea typeface="Calibri"/>
              <a:cs typeface="Calibri"/>
              <a:sym typeface="Calibri"/>
            </a:endParaRPr>
          </a:p>
          <a:p>
            <a:pPr marL="228600" marR="182880" lvl="0" indent="0" algn="just" rtl="0">
              <a:spcBef>
                <a:spcPts val="0"/>
              </a:spcBef>
              <a:spcAft>
                <a:spcPts val="0"/>
              </a:spcAft>
              <a:buNone/>
            </a:pPr>
            <a:r>
              <a:rPr lang="en" sz="4400" i="0" u="none" strike="noStrike" cap="none">
                <a:solidFill>
                  <a:srgbClr val="FFFFFF"/>
                </a:solidFill>
                <a:latin typeface="Calibri"/>
                <a:ea typeface="Calibri"/>
                <a:cs typeface="Calibri"/>
                <a:sym typeface="Calibri"/>
              </a:rPr>
              <a:t>Consumption of human food by black bears (</a:t>
            </a:r>
            <a:r>
              <a:rPr lang="en" sz="4400" i="1" u="none" strike="noStrike" cap="none">
                <a:solidFill>
                  <a:srgbClr val="FFFFFF"/>
                </a:solidFill>
                <a:latin typeface="Calibri"/>
                <a:ea typeface="Calibri"/>
                <a:cs typeface="Calibri"/>
                <a:sym typeface="Calibri"/>
              </a:rPr>
              <a:t>Ursus americanus</a:t>
            </a:r>
            <a:r>
              <a:rPr lang="en" sz="4400" i="0" u="none" strike="noStrike" cap="none">
                <a:solidFill>
                  <a:srgbClr val="FFFFFF"/>
                </a:solidFill>
                <a:latin typeface="Calibri"/>
                <a:ea typeface="Calibri"/>
                <a:cs typeface="Calibri"/>
                <a:sym typeface="Calibri"/>
              </a:rPr>
              <a:t>) is a common and challenging problem for wildlife managers dealing with the species; as omnivores, bears will readily use human-associated foods as an easily attainable energy source, especially when natural food sources are scarce (</a:t>
            </a:r>
            <a:r>
              <a:rPr lang="en" sz="4400">
                <a:solidFill>
                  <a:srgbClr val="FFFFFF"/>
                </a:solidFill>
                <a:latin typeface="Calibri"/>
                <a:ea typeface="Calibri"/>
                <a:cs typeface="Calibri"/>
                <a:sym typeface="Calibri"/>
              </a:rPr>
              <a:t>David M. Graber </a:t>
            </a:r>
            <a:r>
              <a:rPr lang="en" sz="4400" i="0" u="none" strike="noStrike" cap="none">
                <a:solidFill>
                  <a:srgbClr val="FFFFFF"/>
                </a:solidFill>
                <a:latin typeface="Calibri"/>
                <a:ea typeface="Calibri"/>
                <a:cs typeface="Calibri"/>
                <a:sym typeface="Calibri"/>
              </a:rPr>
              <a:t>et al. </a:t>
            </a:r>
            <a:r>
              <a:rPr lang="en" sz="4400">
                <a:solidFill>
                  <a:srgbClr val="FFFFFF"/>
                </a:solidFill>
                <a:latin typeface="Calibri"/>
                <a:ea typeface="Calibri"/>
                <a:cs typeface="Calibri"/>
                <a:sym typeface="Calibri"/>
              </a:rPr>
              <a:t>1983</a:t>
            </a:r>
            <a:r>
              <a:rPr lang="en" sz="4400" i="0" u="none" strike="noStrike" cap="none">
                <a:solidFill>
                  <a:srgbClr val="FFFFFF"/>
                </a:solidFill>
                <a:latin typeface="Calibri"/>
                <a:ea typeface="Calibri"/>
                <a:cs typeface="Calibri"/>
                <a:sym typeface="Calibri"/>
              </a:rPr>
              <a:t>).  The result of human expansion is increased rates of encounters between humans and bears, particularly if bears are being forced to search farther and wider outside their home ranges for food. In this study I </a:t>
            </a:r>
            <a:r>
              <a:rPr lang="en" sz="4400">
                <a:solidFill>
                  <a:srgbClr val="FFFFFF"/>
                </a:solidFill>
                <a:latin typeface="Calibri"/>
                <a:ea typeface="Calibri"/>
                <a:cs typeface="Calibri"/>
                <a:sym typeface="Calibri"/>
              </a:rPr>
              <a:t>assessed variation in anthropogenic foods in bear diets</a:t>
            </a:r>
            <a:r>
              <a:rPr lang="en" sz="4400" i="0" u="none" strike="noStrike" cap="none">
                <a:solidFill>
                  <a:srgbClr val="FFFFFF"/>
                </a:solidFill>
                <a:latin typeface="Calibri"/>
                <a:ea typeface="Calibri"/>
                <a:cs typeface="Calibri"/>
                <a:sym typeface="Calibri"/>
              </a:rPr>
              <a:t>. </a:t>
            </a:r>
            <a:r>
              <a:rPr lang="en" sz="4400">
                <a:solidFill>
                  <a:srgbClr val="FFFFFF"/>
                </a:solidFill>
                <a:latin typeface="Calibri"/>
                <a:ea typeface="Calibri"/>
                <a:cs typeface="Calibri"/>
                <a:sym typeface="Calibri"/>
              </a:rPr>
              <a:t>To accomplish this,</a:t>
            </a:r>
            <a:r>
              <a:rPr lang="en" sz="4400" i="0" u="none" strike="noStrike" cap="none">
                <a:solidFill>
                  <a:srgbClr val="FFFFFF"/>
                </a:solidFill>
                <a:latin typeface="Calibri"/>
                <a:ea typeface="Calibri"/>
                <a:cs typeface="Calibri"/>
                <a:sym typeface="Calibri"/>
              </a:rPr>
              <a:t> I compared </a:t>
            </a:r>
            <a:r>
              <a:rPr lang="en" sz="4400">
                <a:solidFill>
                  <a:srgbClr val="FFFFFF"/>
                </a:solidFill>
                <a:latin typeface="Calibri"/>
                <a:ea typeface="Calibri"/>
                <a:cs typeface="Calibri"/>
                <a:sym typeface="Calibri"/>
              </a:rPr>
              <a:t>scat samples</a:t>
            </a:r>
            <a:r>
              <a:rPr lang="en" sz="4400" i="0" u="none" strike="noStrike" cap="none">
                <a:solidFill>
                  <a:srgbClr val="FFFFFF"/>
                </a:solidFill>
                <a:latin typeface="Calibri"/>
                <a:ea typeface="Calibri"/>
                <a:cs typeface="Calibri"/>
                <a:sym typeface="Calibri"/>
              </a:rPr>
              <a:t> collected </a:t>
            </a:r>
            <a:r>
              <a:rPr lang="en" sz="4400">
                <a:solidFill>
                  <a:srgbClr val="FFFFFF"/>
                </a:solidFill>
                <a:latin typeface="Calibri"/>
                <a:ea typeface="Calibri"/>
                <a:cs typeface="Calibri"/>
                <a:sym typeface="Calibri"/>
              </a:rPr>
              <a:t>in </a:t>
            </a:r>
            <a:r>
              <a:rPr lang="en" sz="4400">
                <a:solidFill>
                  <a:schemeClr val="lt1"/>
                </a:solidFill>
                <a:latin typeface="Calibri"/>
                <a:ea typeface="Calibri"/>
                <a:cs typeface="Calibri"/>
                <a:sym typeface="Calibri"/>
              </a:rPr>
              <a:t>Humboldt, CA from</a:t>
            </a:r>
            <a:r>
              <a:rPr lang="en" sz="4400" i="0" u="none" strike="noStrike" cap="none">
                <a:solidFill>
                  <a:srgbClr val="FFFFFF"/>
                </a:solidFill>
                <a:latin typeface="Calibri"/>
                <a:ea typeface="Calibri"/>
                <a:cs typeface="Calibri"/>
                <a:sym typeface="Calibri"/>
              </a:rPr>
              <a:t> suburban and rural areas. I predicted scats from suburban areas would contain more anthropogenic food than bear scats from rural areas.  </a:t>
            </a:r>
            <a:endParaRPr sz="5200" i="0" u="none" strike="noStrike" cap="none">
              <a:solidFill>
                <a:schemeClr val="dk1"/>
              </a:solidFill>
              <a:latin typeface="Times New Roman"/>
              <a:ea typeface="Times New Roman"/>
              <a:cs typeface="Times New Roman"/>
              <a:sym typeface="Times New Roman"/>
            </a:endParaRPr>
          </a:p>
        </p:txBody>
      </p:sp>
      <p:sp>
        <p:nvSpPr>
          <p:cNvPr id="91" name="Google Shape;91;p13"/>
          <p:cNvSpPr txBox="1"/>
          <p:nvPr/>
        </p:nvSpPr>
        <p:spPr>
          <a:xfrm>
            <a:off x="31203450" y="14132025"/>
            <a:ext cx="12546600" cy="119436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228600" marR="228600" lvl="0" indent="0" algn="just" rtl="0">
              <a:spcBef>
                <a:spcPts val="0"/>
              </a:spcBef>
              <a:spcAft>
                <a:spcPts val="0"/>
              </a:spcAft>
              <a:buNone/>
            </a:pPr>
            <a:r>
              <a:rPr lang="en" sz="5200" b="1" i="0" u="none" strike="noStrike" cap="none">
                <a:solidFill>
                  <a:schemeClr val="lt1"/>
                </a:solidFill>
                <a:highlight>
                  <a:srgbClr val="B45F06"/>
                </a:highlight>
                <a:latin typeface="Calibri"/>
                <a:ea typeface="Calibri"/>
                <a:cs typeface="Calibri"/>
                <a:sym typeface="Calibri"/>
              </a:rPr>
              <a:t>DISCUSSION</a:t>
            </a:r>
            <a:endParaRPr sz="5200" b="1" i="0" u="none" strike="noStrike" cap="none">
              <a:solidFill>
                <a:schemeClr val="lt1"/>
              </a:solidFill>
              <a:highlight>
                <a:srgbClr val="B45F06"/>
              </a:highlight>
              <a:latin typeface="Calibri"/>
              <a:ea typeface="Calibri"/>
              <a:cs typeface="Calibri"/>
              <a:sym typeface="Calibri"/>
            </a:endParaRPr>
          </a:p>
          <a:p>
            <a:pPr marL="228600" marR="228600" lvl="0" indent="0" algn="just" rtl="0">
              <a:spcBef>
                <a:spcPts val="0"/>
              </a:spcBef>
              <a:spcAft>
                <a:spcPts val="0"/>
              </a:spcAft>
              <a:buNone/>
            </a:pPr>
            <a:r>
              <a:rPr lang="en" sz="4300">
                <a:solidFill>
                  <a:schemeClr val="lt1"/>
                </a:solidFill>
                <a:latin typeface="Calibri"/>
                <a:ea typeface="Calibri"/>
                <a:cs typeface="Calibri"/>
                <a:sym typeface="Calibri"/>
              </a:rPr>
              <a:t>Human foods were foods originally intended for human consumption but were observed more often in black bear scats from suburban areas. Bears may turn to anthropogenic food sources in order to satisfy their daily caloric needs, which may potentially increase human-bear conflicts. Although additional research is needed, my evidence suggests bears are exploiting  anthropogenic food resources in suburban areas in Humboldt County. To reduce the risk of human-bear conflicts, an important first step that can be done is for people in suburban areas to use bear proof trash cans. Black bears have good vision, very good hearing, and an extremely keen sense of smell, but a bear proof trash can make it difficult for them to access anthropogenic food. This will subsequently reduce human-bear conflicts.</a:t>
            </a:r>
            <a:endParaRPr sz="4300">
              <a:solidFill>
                <a:schemeClr val="lt1"/>
              </a:solidFill>
              <a:latin typeface="Calibri"/>
              <a:ea typeface="Calibri"/>
              <a:cs typeface="Calibri"/>
              <a:sym typeface="Calibri"/>
            </a:endParaRPr>
          </a:p>
          <a:p>
            <a:pPr marL="45720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92" name="Google Shape;92;p13"/>
          <p:cNvSpPr/>
          <p:nvPr/>
        </p:nvSpPr>
        <p:spPr>
          <a:xfrm>
            <a:off x="12714638" y="4649425"/>
            <a:ext cx="18374100" cy="10353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3"/>
          <p:cNvSpPr txBox="1"/>
          <p:nvPr/>
        </p:nvSpPr>
        <p:spPr>
          <a:xfrm>
            <a:off x="11856200" y="697425"/>
            <a:ext cx="20295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800">
              <a:solidFill>
                <a:schemeClr val="lt1"/>
              </a:solidFill>
              <a:latin typeface="Calibri"/>
              <a:ea typeface="Calibri"/>
              <a:cs typeface="Calibri"/>
              <a:sym typeface="Calibri"/>
            </a:endParaRPr>
          </a:p>
        </p:txBody>
      </p:sp>
      <p:sp>
        <p:nvSpPr>
          <p:cNvPr id="94" name="Google Shape;94;p13"/>
          <p:cNvSpPr txBox="1"/>
          <p:nvPr/>
        </p:nvSpPr>
        <p:spPr>
          <a:xfrm>
            <a:off x="6276825" y="50925"/>
            <a:ext cx="31545600" cy="20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600">
                <a:solidFill>
                  <a:schemeClr val="lt1"/>
                </a:solidFill>
                <a:latin typeface="Calibri"/>
                <a:ea typeface="Calibri"/>
                <a:cs typeface="Calibri"/>
                <a:sym typeface="Calibri"/>
              </a:rPr>
              <a:t>Black bears in suburban areas consume more anthropogenic foods</a:t>
            </a:r>
            <a:endParaRPr sz="8600">
              <a:solidFill>
                <a:schemeClr val="lt1"/>
              </a:solidFill>
              <a:latin typeface="Calibri"/>
              <a:ea typeface="Calibri"/>
              <a:cs typeface="Calibri"/>
              <a:sym typeface="Calibri"/>
            </a:endParaRPr>
          </a:p>
          <a:p>
            <a:pPr marL="0" lvl="0" indent="0" algn="l" rtl="0">
              <a:spcBef>
                <a:spcPts val="0"/>
              </a:spcBef>
              <a:spcAft>
                <a:spcPts val="0"/>
              </a:spcAft>
              <a:buNone/>
            </a:pPr>
            <a:endParaRPr sz="9400">
              <a:solidFill>
                <a:schemeClr val="lt1"/>
              </a:solidFill>
              <a:latin typeface="Calibri"/>
              <a:ea typeface="Calibri"/>
              <a:cs typeface="Calibri"/>
              <a:sym typeface="Calibri"/>
            </a:endParaRPr>
          </a:p>
        </p:txBody>
      </p:sp>
      <p:sp>
        <p:nvSpPr>
          <p:cNvPr id="95" name="Google Shape;95;p13"/>
          <p:cNvSpPr txBox="1"/>
          <p:nvPr/>
        </p:nvSpPr>
        <p:spPr>
          <a:xfrm>
            <a:off x="17799900" y="2113425"/>
            <a:ext cx="5963100" cy="11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a:solidFill>
                  <a:schemeClr val="lt1"/>
                </a:solidFill>
                <a:latin typeface="Calibri"/>
                <a:ea typeface="Calibri"/>
                <a:cs typeface="Calibri"/>
                <a:sym typeface="Calibri"/>
              </a:rPr>
              <a:t>Alexander Arroyo</a:t>
            </a:r>
            <a:endParaRPr sz="5000">
              <a:solidFill>
                <a:schemeClr val="lt1"/>
              </a:solidFill>
              <a:latin typeface="Calibri"/>
              <a:ea typeface="Calibri"/>
              <a:cs typeface="Calibri"/>
              <a:sym typeface="Calibri"/>
            </a:endParaRPr>
          </a:p>
          <a:p>
            <a:pPr marL="0" lvl="0" indent="0" algn="l" rtl="0">
              <a:spcBef>
                <a:spcPts val="0"/>
              </a:spcBef>
              <a:spcAft>
                <a:spcPts val="0"/>
              </a:spcAft>
              <a:buNone/>
            </a:pPr>
            <a:endParaRPr sz="5800">
              <a:solidFill>
                <a:schemeClr val="lt1"/>
              </a:solidFill>
              <a:latin typeface="Calibri"/>
              <a:ea typeface="Calibri"/>
              <a:cs typeface="Calibri"/>
              <a:sym typeface="Calibri"/>
            </a:endParaRPr>
          </a:p>
        </p:txBody>
      </p:sp>
      <p:pic>
        <p:nvPicPr>
          <p:cNvPr id="96" name="Google Shape;96;p13"/>
          <p:cNvPicPr preferRelativeResize="0"/>
          <p:nvPr/>
        </p:nvPicPr>
        <p:blipFill>
          <a:blip r:embed="rId3">
            <a:alphaModFix/>
          </a:blip>
          <a:stretch>
            <a:fillRect/>
          </a:stretch>
        </p:blipFill>
        <p:spPr>
          <a:xfrm rot="-5400000">
            <a:off x="22995562" y="24061464"/>
            <a:ext cx="4983348" cy="5393623"/>
          </a:xfrm>
          <a:prstGeom prst="rect">
            <a:avLst/>
          </a:prstGeom>
          <a:noFill/>
          <a:ln>
            <a:noFill/>
          </a:ln>
        </p:spPr>
      </p:pic>
      <p:pic>
        <p:nvPicPr>
          <p:cNvPr id="97" name="Google Shape;97;p13"/>
          <p:cNvPicPr preferRelativeResize="0"/>
          <p:nvPr/>
        </p:nvPicPr>
        <p:blipFill>
          <a:blip r:embed="rId4">
            <a:alphaModFix/>
          </a:blip>
          <a:stretch>
            <a:fillRect/>
          </a:stretch>
        </p:blipFill>
        <p:spPr>
          <a:xfrm>
            <a:off x="14629600" y="2162825"/>
            <a:ext cx="1790700" cy="1790700"/>
          </a:xfrm>
          <a:prstGeom prst="rect">
            <a:avLst/>
          </a:prstGeom>
          <a:noFill/>
          <a:ln>
            <a:noFill/>
          </a:ln>
        </p:spPr>
      </p:pic>
      <p:pic>
        <p:nvPicPr>
          <p:cNvPr id="98" name="Google Shape;98;p13"/>
          <p:cNvPicPr preferRelativeResize="0"/>
          <p:nvPr/>
        </p:nvPicPr>
        <p:blipFill>
          <a:blip r:embed="rId5">
            <a:alphaModFix/>
          </a:blip>
          <a:stretch>
            <a:fillRect/>
          </a:stretch>
        </p:blipFill>
        <p:spPr>
          <a:xfrm>
            <a:off x="12746575" y="5415650"/>
            <a:ext cx="8993875" cy="5462750"/>
          </a:xfrm>
          <a:prstGeom prst="rect">
            <a:avLst/>
          </a:prstGeom>
          <a:noFill/>
          <a:ln w="9525" cap="flat" cmpd="sng">
            <a:solidFill>
              <a:schemeClr val="dk2"/>
            </a:solidFill>
            <a:prstDash val="solid"/>
            <a:round/>
            <a:headEnd type="none" w="sm" len="sm"/>
            <a:tailEnd type="none" w="sm" len="sm"/>
          </a:ln>
        </p:spPr>
      </p:pic>
      <p:pic>
        <p:nvPicPr>
          <p:cNvPr id="99" name="Google Shape;99;p13"/>
          <p:cNvPicPr preferRelativeResize="0"/>
          <p:nvPr/>
        </p:nvPicPr>
        <p:blipFill>
          <a:blip r:embed="rId6">
            <a:alphaModFix/>
          </a:blip>
          <a:stretch>
            <a:fillRect/>
          </a:stretch>
        </p:blipFill>
        <p:spPr>
          <a:xfrm>
            <a:off x="22034250" y="5415650"/>
            <a:ext cx="8993899" cy="5462750"/>
          </a:xfrm>
          <a:prstGeom prst="rect">
            <a:avLst/>
          </a:prstGeom>
          <a:noFill/>
          <a:ln w="9525" cap="flat" cmpd="sng">
            <a:solidFill>
              <a:schemeClr val="dk2"/>
            </a:solidFill>
            <a:prstDash val="solid"/>
            <a:round/>
            <a:headEnd type="none" w="sm" len="sm"/>
            <a:tailEnd type="none" w="sm" len="sm"/>
          </a:ln>
        </p:spPr>
      </p:pic>
      <p:pic>
        <p:nvPicPr>
          <p:cNvPr id="100" name="Google Shape;100;p13"/>
          <p:cNvPicPr preferRelativeResize="0"/>
          <p:nvPr/>
        </p:nvPicPr>
        <p:blipFill>
          <a:blip r:embed="rId7">
            <a:alphaModFix/>
          </a:blip>
          <a:stretch>
            <a:fillRect/>
          </a:stretch>
        </p:blipFill>
        <p:spPr>
          <a:xfrm>
            <a:off x="39696400" y="50925"/>
            <a:ext cx="4194801" cy="4518352"/>
          </a:xfrm>
          <a:prstGeom prst="rect">
            <a:avLst/>
          </a:prstGeom>
          <a:noFill/>
          <a:ln>
            <a:noFill/>
          </a:ln>
        </p:spPr>
      </p:pic>
      <p:sp>
        <p:nvSpPr>
          <p:cNvPr id="101" name="Google Shape;101;p13"/>
          <p:cNvSpPr txBox="1"/>
          <p:nvPr/>
        </p:nvSpPr>
        <p:spPr>
          <a:xfrm>
            <a:off x="16952750" y="3057750"/>
            <a:ext cx="14018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lt1"/>
                </a:solidFill>
                <a:latin typeface="Calibri"/>
                <a:ea typeface="Calibri"/>
                <a:cs typeface="Calibri"/>
                <a:sym typeface="Calibri"/>
              </a:rPr>
              <a:t>Department of Wildlife at Cal Poly Humboldt</a:t>
            </a:r>
            <a:endParaRPr sz="3000">
              <a:solidFill>
                <a:schemeClr val="lt1"/>
              </a:solidFill>
              <a:latin typeface="Calibri"/>
              <a:ea typeface="Calibri"/>
              <a:cs typeface="Calibri"/>
              <a:sym typeface="Calibri"/>
            </a:endParaRPr>
          </a:p>
        </p:txBody>
      </p:sp>
      <p:cxnSp>
        <p:nvCxnSpPr>
          <p:cNvPr id="102" name="Google Shape;102;p13"/>
          <p:cNvCxnSpPr/>
          <p:nvPr/>
        </p:nvCxnSpPr>
        <p:spPr>
          <a:xfrm flipH="1">
            <a:off x="26148575" y="22827050"/>
            <a:ext cx="281400" cy="2206500"/>
          </a:xfrm>
          <a:prstGeom prst="straightConnector1">
            <a:avLst/>
          </a:prstGeom>
          <a:noFill/>
          <a:ln w="114300" cap="flat" cmpd="sng">
            <a:solidFill>
              <a:schemeClr val="accent6"/>
            </a:solidFill>
            <a:prstDash val="solid"/>
            <a:round/>
            <a:headEnd type="none" w="med" len="med"/>
            <a:tailEnd type="triangle" w="med" len="med"/>
          </a:ln>
        </p:spPr>
      </p:cxnSp>
      <p:sp>
        <p:nvSpPr>
          <p:cNvPr id="103" name="Google Shape;103;p13"/>
          <p:cNvSpPr/>
          <p:nvPr/>
        </p:nvSpPr>
        <p:spPr>
          <a:xfrm>
            <a:off x="25263125" y="24809850"/>
            <a:ext cx="1333500" cy="646500"/>
          </a:xfrm>
          <a:prstGeom prst="ellipse">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 name="Google Shape;104;p13"/>
          <p:cNvCxnSpPr>
            <a:stCxn id="105" idx="0"/>
          </p:cNvCxnSpPr>
          <p:nvPr/>
        </p:nvCxnSpPr>
        <p:spPr>
          <a:xfrm rot="10800000">
            <a:off x="27199625" y="28803725"/>
            <a:ext cx="362400" cy="2008800"/>
          </a:xfrm>
          <a:prstGeom prst="straightConnector1">
            <a:avLst/>
          </a:prstGeom>
          <a:noFill/>
          <a:ln w="114300" cap="flat" cmpd="sng">
            <a:solidFill>
              <a:srgbClr val="4A86E8"/>
            </a:solidFill>
            <a:prstDash val="solid"/>
            <a:round/>
            <a:headEnd type="none" w="med" len="med"/>
            <a:tailEnd type="triangle" w="med" len="med"/>
          </a:ln>
        </p:spPr>
      </p:cxnSp>
      <p:sp>
        <p:nvSpPr>
          <p:cNvPr id="105" name="Google Shape;105;p13"/>
          <p:cNvSpPr txBox="1"/>
          <p:nvPr/>
        </p:nvSpPr>
        <p:spPr>
          <a:xfrm>
            <a:off x="25393925" y="30812525"/>
            <a:ext cx="4336200" cy="158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400" b="1">
                <a:highlight>
                  <a:srgbClr val="9FC5E8"/>
                </a:highlight>
                <a:latin typeface="Calibri"/>
                <a:ea typeface="Calibri"/>
                <a:cs typeface="Calibri"/>
                <a:sym typeface="Calibri"/>
              </a:rPr>
              <a:t>Human food: Citrus </a:t>
            </a:r>
            <a:r>
              <a:rPr lang="en" sz="4700" b="1">
                <a:highlight>
                  <a:srgbClr val="9FC5E8"/>
                </a:highlight>
                <a:latin typeface="Calibri"/>
                <a:ea typeface="Calibri"/>
                <a:cs typeface="Calibri"/>
                <a:sym typeface="Calibri"/>
              </a:rPr>
              <a:t>Fruit</a:t>
            </a:r>
            <a:endParaRPr sz="4700" b="1">
              <a:highlight>
                <a:srgbClr val="9FC5E8"/>
              </a:highlight>
              <a:latin typeface="Calibri"/>
              <a:ea typeface="Calibri"/>
              <a:cs typeface="Calibri"/>
              <a:sym typeface="Calibri"/>
            </a:endParaRPr>
          </a:p>
        </p:txBody>
      </p:sp>
      <p:sp>
        <p:nvSpPr>
          <p:cNvPr id="106" name="Google Shape;106;p13"/>
          <p:cNvSpPr txBox="1"/>
          <p:nvPr/>
        </p:nvSpPr>
        <p:spPr>
          <a:xfrm>
            <a:off x="26239752" y="22234750"/>
            <a:ext cx="1790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a:highlight>
                  <a:srgbClr val="D9EAD3"/>
                </a:highlight>
                <a:latin typeface="Calibri"/>
                <a:ea typeface="Calibri"/>
                <a:cs typeface="Calibri"/>
                <a:sym typeface="Calibri"/>
              </a:rPr>
              <a:t>Straw</a:t>
            </a:r>
            <a:endParaRPr sz="4800" b="1">
              <a:highlight>
                <a:srgbClr val="D9EAD3"/>
              </a:highlight>
              <a:latin typeface="Calibri"/>
              <a:ea typeface="Calibri"/>
              <a:cs typeface="Calibri"/>
              <a:sym typeface="Calibri"/>
            </a:endParaRPr>
          </a:p>
        </p:txBody>
      </p:sp>
      <p:cxnSp>
        <p:nvCxnSpPr>
          <p:cNvPr id="107" name="Google Shape;107;p13"/>
          <p:cNvCxnSpPr/>
          <p:nvPr/>
        </p:nvCxnSpPr>
        <p:spPr>
          <a:xfrm flipH="1">
            <a:off x="26879688" y="26075672"/>
            <a:ext cx="2181300" cy="350400"/>
          </a:xfrm>
          <a:prstGeom prst="straightConnector1">
            <a:avLst/>
          </a:prstGeom>
          <a:noFill/>
          <a:ln w="114300" cap="flat" cmpd="sng">
            <a:solidFill>
              <a:schemeClr val="accent6"/>
            </a:solidFill>
            <a:prstDash val="solid"/>
            <a:round/>
            <a:headEnd type="none" w="med" len="med"/>
            <a:tailEnd type="triangle" w="med" len="med"/>
          </a:ln>
        </p:spPr>
      </p:cxnSp>
      <p:sp>
        <p:nvSpPr>
          <p:cNvPr id="108" name="Google Shape;108;p13"/>
          <p:cNvSpPr txBox="1"/>
          <p:nvPr/>
        </p:nvSpPr>
        <p:spPr>
          <a:xfrm>
            <a:off x="28548450" y="25382975"/>
            <a:ext cx="2655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highlight>
                  <a:srgbClr val="D9EAD3"/>
                </a:highlight>
                <a:latin typeface="Calibri"/>
                <a:ea typeface="Calibri"/>
                <a:cs typeface="Calibri"/>
                <a:sym typeface="Calibri"/>
              </a:rPr>
              <a:t>Plastics</a:t>
            </a:r>
            <a:endParaRPr sz="3300" b="1">
              <a:highlight>
                <a:srgbClr val="D9EAD3"/>
              </a:highlight>
              <a:latin typeface="Calibri"/>
              <a:ea typeface="Calibri"/>
              <a:cs typeface="Calibri"/>
              <a:sym typeface="Calibri"/>
            </a:endParaRPr>
          </a:p>
        </p:txBody>
      </p:sp>
      <p:sp>
        <p:nvSpPr>
          <p:cNvPr id="109" name="Google Shape;109;p13"/>
          <p:cNvSpPr txBox="1"/>
          <p:nvPr/>
        </p:nvSpPr>
        <p:spPr>
          <a:xfrm>
            <a:off x="12847750" y="10968188"/>
            <a:ext cx="8136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Calibri"/>
                <a:ea typeface="Calibri"/>
                <a:cs typeface="Calibri"/>
                <a:sym typeface="Calibri"/>
              </a:rPr>
              <a:t>Figure 1. Mean number of diet items in collected scats from rural/suburban areas</a:t>
            </a:r>
            <a:endParaRPr sz="1900">
              <a:latin typeface="Calibri"/>
              <a:ea typeface="Calibri"/>
              <a:cs typeface="Calibri"/>
              <a:sym typeface="Calibri"/>
            </a:endParaRPr>
          </a:p>
        </p:txBody>
      </p:sp>
      <p:sp>
        <p:nvSpPr>
          <p:cNvPr id="110" name="Google Shape;110;p13"/>
          <p:cNvSpPr txBox="1"/>
          <p:nvPr/>
        </p:nvSpPr>
        <p:spPr>
          <a:xfrm>
            <a:off x="22098725" y="10968200"/>
            <a:ext cx="8381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Calibri"/>
                <a:ea typeface="Calibri"/>
                <a:cs typeface="Calibri"/>
                <a:sym typeface="Calibri"/>
              </a:rPr>
              <a:t>Figure 2. </a:t>
            </a:r>
            <a:r>
              <a:rPr lang="en" sz="1900">
                <a:solidFill>
                  <a:schemeClr val="dk1"/>
                </a:solidFill>
                <a:latin typeface="Calibri"/>
                <a:ea typeface="Calibri"/>
                <a:cs typeface="Calibri"/>
                <a:sym typeface="Calibri"/>
              </a:rPr>
              <a:t>Mean number of plastic items in collected scats from rural/suburban areas</a:t>
            </a:r>
            <a:endParaRPr sz="1900">
              <a:latin typeface="Calibri"/>
              <a:ea typeface="Calibri"/>
              <a:cs typeface="Calibri"/>
              <a:sym typeface="Calibri"/>
            </a:endParaRPr>
          </a:p>
        </p:txBody>
      </p:sp>
      <p:sp>
        <p:nvSpPr>
          <p:cNvPr id="111" name="Google Shape;111;p13"/>
          <p:cNvSpPr txBox="1"/>
          <p:nvPr/>
        </p:nvSpPr>
        <p:spPr>
          <a:xfrm>
            <a:off x="12746575" y="22319750"/>
            <a:ext cx="1004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lt1"/>
                </a:solidFill>
                <a:latin typeface="Calibri"/>
                <a:ea typeface="Calibri"/>
                <a:cs typeface="Calibri"/>
                <a:sym typeface="Calibri"/>
              </a:rPr>
              <a:t>Figure 3. Scat analysis in rural areas. Vegetation and prey were the items found.</a:t>
            </a:r>
            <a:endParaRPr sz="2200">
              <a:solidFill>
                <a:schemeClr val="lt1"/>
              </a:solidFill>
              <a:latin typeface="Calibri"/>
              <a:ea typeface="Calibri"/>
              <a:cs typeface="Calibri"/>
              <a:sym typeface="Calibri"/>
            </a:endParaRPr>
          </a:p>
        </p:txBody>
      </p:sp>
      <p:sp>
        <p:nvSpPr>
          <p:cNvPr id="112" name="Google Shape;112;p13"/>
          <p:cNvSpPr txBox="1"/>
          <p:nvPr/>
        </p:nvSpPr>
        <p:spPr>
          <a:xfrm>
            <a:off x="12714650" y="30900650"/>
            <a:ext cx="10521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lt1"/>
                </a:solidFill>
                <a:latin typeface="Calibri"/>
                <a:ea typeface="Calibri"/>
                <a:cs typeface="Calibri"/>
                <a:sym typeface="Calibri"/>
              </a:rPr>
              <a:t>Figure 4. Scat analysis in suburban areas. Plastics and human food were the most detected items.</a:t>
            </a:r>
            <a:endParaRPr sz="2200">
              <a:solidFill>
                <a:schemeClr val="lt1"/>
              </a:solidFill>
              <a:latin typeface="Calibri"/>
              <a:ea typeface="Calibri"/>
              <a:cs typeface="Calibri"/>
              <a:sym typeface="Calibri"/>
            </a:endParaRPr>
          </a:p>
        </p:txBody>
      </p:sp>
      <p:pic>
        <p:nvPicPr>
          <p:cNvPr id="113" name="Google Shape;113;p13"/>
          <p:cNvPicPr preferRelativeResize="0"/>
          <p:nvPr/>
        </p:nvPicPr>
        <p:blipFill>
          <a:blip r:embed="rId8">
            <a:alphaModFix/>
          </a:blip>
          <a:stretch>
            <a:fillRect/>
          </a:stretch>
        </p:blipFill>
        <p:spPr>
          <a:xfrm>
            <a:off x="22991150" y="15033150"/>
            <a:ext cx="2857501" cy="3469373"/>
          </a:xfrm>
          <a:prstGeom prst="rect">
            <a:avLst/>
          </a:prstGeom>
          <a:noFill/>
          <a:ln>
            <a:noFill/>
          </a:ln>
        </p:spPr>
      </p:pic>
      <p:pic>
        <p:nvPicPr>
          <p:cNvPr id="114" name="Google Shape;114;p13"/>
          <p:cNvPicPr preferRelativeResize="0"/>
          <p:nvPr/>
        </p:nvPicPr>
        <p:blipFill>
          <a:blip r:embed="rId9">
            <a:alphaModFix/>
          </a:blip>
          <a:stretch>
            <a:fillRect/>
          </a:stretch>
        </p:blipFill>
        <p:spPr>
          <a:xfrm>
            <a:off x="22790575" y="18212500"/>
            <a:ext cx="3058076" cy="3960049"/>
          </a:xfrm>
          <a:prstGeom prst="rect">
            <a:avLst/>
          </a:prstGeom>
          <a:noFill/>
          <a:ln>
            <a:noFill/>
          </a:ln>
        </p:spPr>
      </p:pic>
      <p:cxnSp>
        <p:nvCxnSpPr>
          <p:cNvPr id="115" name="Google Shape;115;p13"/>
          <p:cNvCxnSpPr/>
          <p:nvPr/>
        </p:nvCxnSpPr>
        <p:spPr>
          <a:xfrm rot="10800000">
            <a:off x="24210463" y="16782825"/>
            <a:ext cx="2209800" cy="114300"/>
          </a:xfrm>
          <a:prstGeom prst="straightConnector1">
            <a:avLst/>
          </a:prstGeom>
          <a:noFill/>
          <a:ln w="114300" cap="flat" cmpd="sng">
            <a:solidFill>
              <a:srgbClr val="FF0000"/>
            </a:solidFill>
            <a:prstDash val="solid"/>
            <a:round/>
            <a:headEnd type="none" w="med" len="med"/>
            <a:tailEnd type="triangle" w="med" len="med"/>
          </a:ln>
        </p:spPr>
      </p:cxnSp>
      <p:cxnSp>
        <p:nvCxnSpPr>
          <p:cNvPr id="116" name="Google Shape;116;p13"/>
          <p:cNvCxnSpPr>
            <a:stCxn id="117" idx="1"/>
          </p:cNvCxnSpPr>
          <p:nvPr/>
        </p:nvCxnSpPr>
        <p:spPr>
          <a:xfrm rot="10800000">
            <a:off x="24548400" y="20143275"/>
            <a:ext cx="2857500" cy="231900"/>
          </a:xfrm>
          <a:prstGeom prst="straightConnector1">
            <a:avLst/>
          </a:prstGeom>
          <a:noFill/>
          <a:ln w="114300" cap="flat" cmpd="sng">
            <a:solidFill>
              <a:schemeClr val="accent4"/>
            </a:solidFill>
            <a:prstDash val="solid"/>
            <a:round/>
            <a:headEnd type="none" w="med" len="med"/>
            <a:tailEnd type="triangle" w="med" len="med"/>
          </a:ln>
        </p:spPr>
      </p:cxnSp>
      <p:sp>
        <p:nvSpPr>
          <p:cNvPr id="118" name="Google Shape;118;p13"/>
          <p:cNvSpPr txBox="1"/>
          <p:nvPr/>
        </p:nvSpPr>
        <p:spPr>
          <a:xfrm>
            <a:off x="26308050" y="16554900"/>
            <a:ext cx="2655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200" b="1">
                <a:solidFill>
                  <a:schemeClr val="dk1"/>
                </a:solidFill>
                <a:highlight>
                  <a:srgbClr val="EA9999"/>
                </a:highlight>
                <a:latin typeface="Calibri"/>
                <a:ea typeface="Calibri"/>
                <a:cs typeface="Calibri"/>
                <a:sym typeface="Calibri"/>
              </a:rPr>
              <a:t>Vegetation</a:t>
            </a:r>
            <a:endParaRPr sz="4200" b="1">
              <a:solidFill>
                <a:schemeClr val="dk1"/>
              </a:solidFill>
              <a:highlight>
                <a:srgbClr val="EA9999"/>
              </a:highlight>
              <a:latin typeface="Calibri"/>
              <a:ea typeface="Calibri"/>
              <a:cs typeface="Calibri"/>
              <a:sym typeface="Calibri"/>
            </a:endParaRPr>
          </a:p>
        </p:txBody>
      </p:sp>
      <p:pic>
        <p:nvPicPr>
          <p:cNvPr id="119" name="Google Shape;119;p13"/>
          <p:cNvPicPr preferRelativeResize="0"/>
          <p:nvPr/>
        </p:nvPicPr>
        <p:blipFill>
          <a:blip r:embed="rId10">
            <a:alphaModFix/>
          </a:blip>
          <a:stretch>
            <a:fillRect/>
          </a:stretch>
        </p:blipFill>
        <p:spPr>
          <a:xfrm>
            <a:off x="18761377" y="12397368"/>
            <a:ext cx="4029050" cy="2439209"/>
          </a:xfrm>
          <a:prstGeom prst="rect">
            <a:avLst/>
          </a:prstGeom>
          <a:noFill/>
          <a:ln>
            <a:noFill/>
          </a:ln>
        </p:spPr>
      </p:pic>
      <p:pic>
        <p:nvPicPr>
          <p:cNvPr id="120" name="Google Shape;120;p13"/>
          <p:cNvPicPr preferRelativeResize="0"/>
          <p:nvPr/>
        </p:nvPicPr>
        <p:blipFill>
          <a:blip r:embed="rId11">
            <a:alphaModFix/>
          </a:blip>
          <a:stretch>
            <a:fillRect/>
          </a:stretch>
        </p:blipFill>
        <p:spPr>
          <a:xfrm>
            <a:off x="0" y="-260698"/>
            <a:ext cx="7331301" cy="4879399"/>
          </a:xfrm>
          <a:prstGeom prst="rect">
            <a:avLst/>
          </a:prstGeom>
          <a:noFill/>
          <a:ln>
            <a:noFill/>
          </a:ln>
        </p:spPr>
      </p:pic>
      <p:sp>
        <p:nvSpPr>
          <p:cNvPr id="121" name="Google Shape;121;p13"/>
          <p:cNvSpPr txBox="1"/>
          <p:nvPr/>
        </p:nvSpPr>
        <p:spPr>
          <a:xfrm>
            <a:off x="31350600" y="30286075"/>
            <a:ext cx="12182100" cy="22065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228600" marR="228600" lvl="0" indent="0" algn="just" rtl="0">
              <a:spcBef>
                <a:spcPts val="0"/>
              </a:spcBef>
              <a:spcAft>
                <a:spcPts val="0"/>
              </a:spcAft>
              <a:buNone/>
            </a:pPr>
            <a:r>
              <a:rPr lang="en" sz="5200" b="1">
                <a:solidFill>
                  <a:schemeClr val="lt1"/>
                </a:solidFill>
                <a:highlight>
                  <a:srgbClr val="B45F06"/>
                </a:highlight>
                <a:latin typeface="Calibri"/>
                <a:ea typeface="Calibri"/>
                <a:cs typeface="Calibri"/>
                <a:sym typeface="Calibri"/>
              </a:rPr>
              <a:t>Literature Cited</a:t>
            </a:r>
            <a:endParaRPr sz="5200" b="1">
              <a:solidFill>
                <a:schemeClr val="lt1"/>
              </a:solidFill>
              <a:highlight>
                <a:srgbClr val="B45F06"/>
              </a:highlight>
              <a:latin typeface="Calibri"/>
              <a:ea typeface="Calibri"/>
              <a:cs typeface="Calibri"/>
              <a:sym typeface="Calibri"/>
            </a:endParaRPr>
          </a:p>
          <a:p>
            <a:pPr marL="457200" lvl="0" indent="-368300" algn="l" rtl="0">
              <a:lnSpc>
                <a:spcPct val="100000"/>
              </a:lnSpc>
              <a:spcBef>
                <a:spcPts val="0"/>
              </a:spcBef>
              <a:spcAft>
                <a:spcPts val="0"/>
              </a:spcAft>
              <a:buClr>
                <a:schemeClr val="lt1"/>
              </a:buClr>
              <a:buSzPts val="2200"/>
              <a:buFont typeface="Calibri"/>
              <a:buChar char="●"/>
            </a:pPr>
            <a:r>
              <a:rPr lang="en" sz="2200">
                <a:solidFill>
                  <a:schemeClr val="lt1"/>
                </a:solidFill>
                <a:latin typeface="Calibri"/>
                <a:ea typeface="Calibri"/>
                <a:cs typeface="Calibri"/>
                <a:sym typeface="Calibri"/>
              </a:rPr>
              <a:t>Graber, D. M., and M. White. 1983. Black Bear Food Habits in Yosemite National Park. Bears: Their Biology and Management 5:1.</a:t>
            </a:r>
            <a:endParaRPr sz="2200" b="1">
              <a:solidFill>
                <a:schemeClr val="lt1"/>
              </a:solidFill>
              <a:highlight>
                <a:srgbClr val="B45F06"/>
              </a:highlight>
              <a:latin typeface="Calibri"/>
              <a:ea typeface="Calibri"/>
              <a:cs typeface="Calibri"/>
              <a:sym typeface="Calibri"/>
            </a:endParaRPr>
          </a:p>
          <a:p>
            <a:pPr marL="457200" lvl="0" indent="-368300" algn="l" rtl="0">
              <a:lnSpc>
                <a:spcPct val="100000"/>
              </a:lnSpc>
              <a:spcBef>
                <a:spcPts val="0"/>
              </a:spcBef>
              <a:spcAft>
                <a:spcPts val="0"/>
              </a:spcAft>
              <a:buClr>
                <a:schemeClr val="lt1"/>
              </a:buClr>
              <a:buSzPts val="2200"/>
              <a:buFont typeface="Calibri"/>
              <a:buChar char="●"/>
            </a:pPr>
            <a:r>
              <a:rPr lang="en" sz="2200">
                <a:solidFill>
                  <a:schemeClr val="lt1"/>
                </a:solidFill>
                <a:latin typeface="Calibri"/>
                <a:ea typeface="Calibri"/>
                <a:cs typeface="Calibri"/>
                <a:sym typeface="Calibri"/>
              </a:rPr>
              <a:t>Beeman, L. E., and M. R. Pelton. 1980. Seasonal Foods and Feeding Ecology of Black Bears in the Smoky Mountains. Bears: Their Biology and Management 4:141.</a:t>
            </a:r>
            <a:endParaRPr sz="2200">
              <a:solidFill>
                <a:schemeClr val="lt1"/>
              </a:solidFill>
              <a:latin typeface="Calibri"/>
              <a:ea typeface="Calibri"/>
              <a:cs typeface="Calibri"/>
              <a:sym typeface="Calibri"/>
            </a:endParaRPr>
          </a:p>
        </p:txBody>
      </p:sp>
      <p:sp>
        <p:nvSpPr>
          <p:cNvPr id="122" name="Google Shape;122;p13"/>
          <p:cNvSpPr txBox="1"/>
          <p:nvPr/>
        </p:nvSpPr>
        <p:spPr>
          <a:xfrm>
            <a:off x="31357125" y="26322624"/>
            <a:ext cx="12182100" cy="3960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228600" marR="228600" lvl="0" indent="0" algn="just" rtl="0">
              <a:spcBef>
                <a:spcPts val="0"/>
              </a:spcBef>
              <a:spcAft>
                <a:spcPts val="0"/>
              </a:spcAft>
              <a:buNone/>
            </a:pPr>
            <a:r>
              <a:rPr lang="en" sz="5200" b="1" dirty="0">
                <a:solidFill>
                  <a:schemeClr val="lt1"/>
                </a:solidFill>
                <a:highlight>
                  <a:srgbClr val="B45F06"/>
                </a:highlight>
                <a:latin typeface="Calibri"/>
                <a:ea typeface="Calibri"/>
                <a:cs typeface="Calibri"/>
                <a:sym typeface="Calibri"/>
              </a:rPr>
              <a:t>Acknowledgements </a:t>
            </a:r>
            <a:endParaRPr sz="5200" b="1" dirty="0">
              <a:solidFill>
                <a:schemeClr val="lt1"/>
              </a:solidFill>
              <a:highlight>
                <a:srgbClr val="B45F06"/>
              </a:highlight>
              <a:latin typeface="Calibri"/>
              <a:ea typeface="Calibri"/>
              <a:cs typeface="Calibri"/>
              <a:sym typeface="Calibri"/>
            </a:endParaRPr>
          </a:p>
          <a:p>
            <a:pPr marL="0" lvl="0" indent="0" algn="l" rtl="0">
              <a:spcBef>
                <a:spcPts val="0"/>
              </a:spcBef>
              <a:spcAft>
                <a:spcPts val="0"/>
              </a:spcAft>
              <a:buNone/>
            </a:pPr>
            <a:r>
              <a:rPr lang="en" sz="3100" dirty="0">
                <a:solidFill>
                  <a:schemeClr val="lt1"/>
                </a:solidFill>
                <a:latin typeface="Calibri"/>
                <a:ea typeface="Calibri"/>
                <a:cs typeface="Calibri"/>
                <a:sym typeface="Calibri"/>
              </a:rPr>
              <a:t>I would like to thank the Department of Wildlife at Cal Poly Humboldt for providing the materials for this project. I appreciate my professor Sean M. Mahoney for the support and to my fellow classmates in WLDF 495 for the helpful comments and corrections for this project. Additionally, I wanna thank Danial Nayeri for the help during the dissecting process. Barbara Larrondo and Cesar Aguilar for helping me find the collected scats.  </a:t>
            </a:r>
            <a:endParaRPr sz="3100" dirty="0">
              <a:solidFill>
                <a:schemeClr val="lt1"/>
              </a:solidFill>
              <a:latin typeface="Calibri"/>
              <a:ea typeface="Calibri"/>
              <a:cs typeface="Calibri"/>
              <a:sym typeface="Calibri"/>
            </a:endParaRPr>
          </a:p>
          <a:p>
            <a:pPr marL="228600" marR="228600" lvl="0" indent="0" algn="just" rtl="0">
              <a:spcBef>
                <a:spcPts val="0"/>
              </a:spcBef>
              <a:spcAft>
                <a:spcPts val="0"/>
              </a:spcAft>
              <a:buNone/>
            </a:pPr>
            <a:endParaRPr sz="5200" b="1" dirty="0">
              <a:solidFill>
                <a:schemeClr val="lt1"/>
              </a:solidFill>
              <a:highlight>
                <a:srgbClr val="B45F06"/>
              </a:highlight>
              <a:latin typeface="Calibri"/>
              <a:ea typeface="Calibri"/>
              <a:cs typeface="Calibri"/>
              <a:sym typeface="Calibri"/>
            </a:endParaRPr>
          </a:p>
          <a:p>
            <a:pPr marL="228600" marR="228600" lvl="0" indent="0" algn="just" rtl="0">
              <a:spcBef>
                <a:spcPts val="0"/>
              </a:spcBef>
              <a:spcAft>
                <a:spcPts val="0"/>
              </a:spcAft>
              <a:buNone/>
            </a:pPr>
            <a:endParaRPr sz="5200" b="1" dirty="0">
              <a:solidFill>
                <a:schemeClr val="lt1"/>
              </a:solidFill>
              <a:highlight>
                <a:srgbClr val="B45F06"/>
              </a:highlight>
              <a:latin typeface="Calibri"/>
              <a:ea typeface="Calibri"/>
              <a:cs typeface="Calibri"/>
              <a:sym typeface="Calibri"/>
            </a:endParaRPr>
          </a:p>
        </p:txBody>
      </p:sp>
      <p:sp>
        <p:nvSpPr>
          <p:cNvPr id="117" name="Google Shape;117;p13"/>
          <p:cNvSpPr txBox="1"/>
          <p:nvPr/>
        </p:nvSpPr>
        <p:spPr>
          <a:xfrm>
            <a:off x="27405900" y="19959525"/>
            <a:ext cx="133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200" b="1">
                <a:solidFill>
                  <a:schemeClr val="dk1"/>
                </a:solidFill>
                <a:highlight>
                  <a:srgbClr val="FFE599"/>
                </a:highlight>
                <a:latin typeface="Calibri"/>
                <a:ea typeface="Calibri"/>
                <a:cs typeface="Calibri"/>
                <a:sym typeface="Calibri"/>
              </a:rPr>
              <a:t>Prey</a:t>
            </a:r>
            <a:endParaRPr sz="4200" b="1">
              <a:solidFill>
                <a:schemeClr val="dk1"/>
              </a:solidFill>
              <a:highlight>
                <a:srgbClr val="FFE599"/>
              </a:highlight>
              <a:latin typeface="Calibri"/>
              <a:ea typeface="Calibri"/>
              <a:cs typeface="Calibri"/>
              <a:sym typeface="Calibri"/>
            </a:endParaRPr>
          </a:p>
        </p:txBody>
      </p:sp>
      <p:pic>
        <p:nvPicPr>
          <p:cNvPr id="123" name="Google Shape;123;p13"/>
          <p:cNvPicPr preferRelativeResize="0"/>
          <p:nvPr/>
        </p:nvPicPr>
        <p:blipFill>
          <a:blip r:embed="rId12">
            <a:alphaModFix/>
          </a:blip>
          <a:stretch>
            <a:fillRect/>
          </a:stretch>
        </p:blipFill>
        <p:spPr>
          <a:xfrm>
            <a:off x="24210475" y="1456600"/>
            <a:ext cx="1938123" cy="3162100"/>
          </a:xfrm>
          <a:prstGeom prst="rect">
            <a:avLst/>
          </a:prstGeom>
          <a:noFill/>
          <a:ln>
            <a:noFill/>
          </a:ln>
        </p:spPr>
      </p:pic>
      <p:pic>
        <p:nvPicPr>
          <p:cNvPr id="124" name="Google Shape;124;p13"/>
          <p:cNvPicPr preferRelativeResize="0"/>
          <p:nvPr/>
        </p:nvPicPr>
        <p:blipFill>
          <a:blip r:embed="rId13">
            <a:alphaModFix/>
          </a:blip>
          <a:stretch>
            <a:fillRect/>
          </a:stretch>
        </p:blipFill>
        <p:spPr>
          <a:xfrm>
            <a:off x="24697075" y="12000850"/>
            <a:ext cx="4628237" cy="2921574"/>
          </a:xfrm>
          <a:prstGeom prst="rect">
            <a:avLst/>
          </a:prstGeom>
          <a:noFill/>
          <a:ln>
            <a:noFill/>
          </a:ln>
        </p:spPr>
      </p:pic>
      <p:pic>
        <p:nvPicPr>
          <p:cNvPr id="125" name="Google Shape;125;p13"/>
          <p:cNvPicPr preferRelativeResize="0"/>
          <p:nvPr/>
        </p:nvPicPr>
        <p:blipFill>
          <a:blip r:embed="rId14">
            <a:alphaModFix/>
          </a:blip>
          <a:stretch>
            <a:fillRect/>
          </a:stretch>
        </p:blipFill>
        <p:spPr>
          <a:xfrm>
            <a:off x="13146559" y="12123963"/>
            <a:ext cx="4336118" cy="2959902"/>
          </a:xfrm>
          <a:prstGeom prst="rect">
            <a:avLst/>
          </a:prstGeom>
          <a:noFill/>
          <a:ln>
            <a:noFill/>
          </a:ln>
        </p:spPr>
      </p:pic>
      <p:cxnSp>
        <p:nvCxnSpPr>
          <p:cNvPr id="126" name="Google Shape;126;p13"/>
          <p:cNvCxnSpPr/>
          <p:nvPr/>
        </p:nvCxnSpPr>
        <p:spPr>
          <a:xfrm rot="10800000">
            <a:off x="24130825" y="29195275"/>
            <a:ext cx="1864800" cy="1696200"/>
          </a:xfrm>
          <a:prstGeom prst="straightConnector1">
            <a:avLst/>
          </a:prstGeom>
          <a:noFill/>
          <a:ln w="114300" cap="flat" cmpd="sng">
            <a:solidFill>
              <a:srgbClr val="4A86E8"/>
            </a:solidFill>
            <a:prstDash val="solid"/>
            <a:round/>
            <a:headEnd type="none" w="med" len="med"/>
            <a:tailEnd type="triangle" w="med" len="med"/>
          </a:ln>
        </p:spPr>
      </p:cxnSp>
      <p:pic>
        <p:nvPicPr>
          <p:cNvPr id="127" name="Google Shape;127;p13"/>
          <p:cNvPicPr preferRelativeResize="0"/>
          <p:nvPr/>
        </p:nvPicPr>
        <p:blipFill>
          <a:blip r:embed="rId15">
            <a:alphaModFix/>
          </a:blip>
          <a:stretch>
            <a:fillRect/>
          </a:stretch>
        </p:blipFill>
        <p:spPr>
          <a:xfrm>
            <a:off x="12746575" y="15002425"/>
            <a:ext cx="10652200" cy="7315075"/>
          </a:xfrm>
          <a:prstGeom prst="rect">
            <a:avLst/>
          </a:prstGeom>
          <a:noFill/>
          <a:ln>
            <a:noFill/>
          </a:ln>
        </p:spPr>
      </p:pic>
      <p:pic>
        <p:nvPicPr>
          <p:cNvPr id="128" name="Google Shape;128;p13"/>
          <p:cNvPicPr preferRelativeResize="0"/>
          <p:nvPr/>
        </p:nvPicPr>
        <p:blipFill>
          <a:blip r:embed="rId16">
            <a:alphaModFix/>
          </a:blip>
          <a:stretch>
            <a:fillRect/>
          </a:stretch>
        </p:blipFill>
        <p:spPr>
          <a:xfrm>
            <a:off x="12758850" y="23503600"/>
            <a:ext cx="10652200" cy="73150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Sean Mahoney</cp:lastModifiedBy>
  <cp:revision>1</cp:revision>
  <dcterms:modified xsi:type="dcterms:W3CDTF">2022-04-25T22:25:57Z</dcterms:modified>
</cp:coreProperties>
</file>