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2" autoAdjust="0"/>
    <p:restoredTop sz="94703"/>
  </p:normalViewPr>
  <p:slideViewPr>
    <p:cSldViewPr snapToGrid="0">
      <p:cViewPr>
        <p:scale>
          <a:sx n="30" d="100"/>
          <a:sy n="30" d="100"/>
        </p:scale>
        <p:origin x="560" y="-984"/>
      </p:cViewPr>
      <p:guideLst/>
    </p:cSldViewPr>
  </p:slid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EE962-1884-4F2A-8001-5419500FA93F}" type="datetimeFigureOut">
              <a:rPr lang="en-US" smtClean="0"/>
              <a:t>4/8/22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F7EA0-A63E-4051-92C2-3563C5D986F5}" type="slidenum">
              <a:rPr lang="en-US" smtClean="0"/>
              <a:t>‹#›</a:t>
            </a:fld>
            <a:endParaRPr lang="en-US" dirty="0"/>
          </a:p>
        </p:txBody>
      </p:sp>
    </p:spTree>
    <p:extLst>
      <p:ext uri="{BB962C8B-B14F-4D97-AF65-F5344CB8AC3E}">
        <p14:creationId xmlns:p14="http://schemas.microsoft.com/office/powerpoint/2010/main" val="1107806971"/>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254666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205593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372252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148422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61CF4-FEC5-4AB2-AB5C-522A584D5A28}" type="datetimeFigureOut">
              <a:rPr lang="en-US" smtClean="0"/>
              <a:t>4/8/22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210206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1CF4-FEC5-4AB2-AB5C-522A584D5A28}" type="datetimeFigureOut">
              <a:rPr lang="en-US" smtClean="0"/>
              <a:t>4/8/22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194688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1CF4-FEC5-4AB2-AB5C-522A584D5A28}" type="datetimeFigureOut">
              <a:rPr lang="en-US" smtClean="0"/>
              <a:t>4/8/22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40024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1CF4-FEC5-4AB2-AB5C-522A584D5A28}" type="datetimeFigureOut">
              <a:rPr lang="en-US" smtClean="0"/>
              <a:t>4/8/22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172398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61CF4-FEC5-4AB2-AB5C-522A584D5A28}" type="datetimeFigureOut">
              <a:rPr lang="en-US" smtClean="0"/>
              <a:t>4/8/22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68229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2361CF4-FEC5-4AB2-AB5C-522A584D5A28}" type="datetimeFigureOut">
              <a:rPr lang="en-US" smtClean="0"/>
              <a:t>4/8/22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57627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2361CF4-FEC5-4AB2-AB5C-522A584D5A28}" type="datetimeFigureOut">
              <a:rPr lang="en-US" smtClean="0"/>
              <a:t>4/8/22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dirty="0"/>
          </a:p>
        </p:txBody>
      </p:sp>
    </p:spTree>
    <p:extLst>
      <p:ext uri="{BB962C8B-B14F-4D97-AF65-F5344CB8AC3E}">
        <p14:creationId xmlns:p14="http://schemas.microsoft.com/office/powerpoint/2010/main" val="41836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42361CF4-FEC5-4AB2-AB5C-522A584D5A28}" type="datetimeFigureOut">
              <a:rPr lang="en-US" smtClean="0"/>
              <a:t>4/8/22</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EE923F48-C5CB-4123-A1EC-7CB43AE842F9}" type="slidenum">
              <a:rPr lang="en-US" smtClean="0"/>
              <a:t>‹#›</a:t>
            </a:fld>
            <a:endParaRPr lang="en-US" dirty="0"/>
          </a:p>
        </p:txBody>
      </p:sp>
    </p:spTree>
    <p:extLst>
      <p:ext uri="{BB962C8B-B14F-4D97-AF65-F5344CB8AC3E}">
        <p14:creationId xmlns:p14="http://schemas.microsoft.com/office/powerpoint/2010/main" val="325437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92000"/>
                <a:lumOff val="8000"/>
              </a:schemeClr>
            </a:gs>
            <a:gs pos="0">
              <a:schemeClr val="accent4"/>
            </a:gs>
          </a:gsLst>
          <a:lin ang="5400000" scaled="1"/>
        </a:gradFill>
        <a:effectLst/>
      </p:bgPr>
    </p:bg>
    <p:spTree>
      <p:nvGrpSpPr>
        <p:cNvPr id="1" name=""/>
        <p:cNvGrpSpPr/>
        <p:nvPr/>
      </p:nvGrpSpPr>
      <p:grpSpPr>
        <a:xfrm>
          <a:off x="0" y="0"/>
          <a:ext cx="0" cy="0"/>
          <a:chOff x="0" y="0"/>
          <a:chExt cx="0" cy="0"/>
        </a:xfrm>
      </p:grpSpPr>
      <p:sp>
        <p:nvSpPr>
          <p:cNvPr id="4" name="Google Shape;85;p13">
            <a:extLst>
              <a:ext uri="{FF2B5EF4-FFF2-40B4-BE49-F238E27FC236}">
                <a16:creationId xmlns:a16="http://schemas.microsoft.com/office/drawing/2014/main" id="{40DE3810-81B6-46A6-BF9E-B834B25D2A25}"/>
              </a:ext>
            </a:extLst>
          </p:cNvPr>
          <p:cNvSpPr txBox="1"/>
          <p:nvPr/>
        </p:nvSpPr>
        <p:spPr>
          <a:xfrm>
            <a:off x="358375" y="22927317"/>
            <a:ext cx="13299743" cy="9562258"/>
          </a:xfrm>
          <a:prstGeom prst="rect">
            <a:avLst/>
          </a:prstGeom>
          <a:noFill/>
          <a:ln w="28575" cap="flat" cmpd="sng">
            <a:solidFill>
              <a:schemeClr val="tx1"/>
            </a:solidFill>
            <a:prstDash val="solid"/>
            <a:round/>
            <a:headEnd type="none" w="sm" len="sm"/>
            <a:tailEnd type="none" w="sm" len="sm"/>
          </a:ln>
        </p:spPr>
        <p:txBody>
          <a:bodyPr spcFirstLastPara="1" wrap="square" lIns="279325" tIns="47725" rIns="95325" bIns="47725" anchor="t" anchorCtr="0">
            <a:noAutofit/>
          </a:bodyPr>
          <a:lstStyle/>
          <a:p>
            <a:pPr marR="148590" algn="just"/>
            <a:r>
              <a:rPr lang="en" sz="5200" b="1" dirty="0"/>
              <a:t>METHODS</a:t>
            </a:r>
            <a:endParaRPr sz="5200" dirty="0"/>
          </a:p>
          <a:p>
            <a:pPr marR="148590" algn="just"/>
            <a:r>
              <a:rPr lang="en-US" sz="4200" dirty="0">
                <a:latin typeface="Times New Roman" panose="02020603050405020304" pitchFamily="18" charset="0"/>
                <a:cs typeface="Times New Roman" panose="02020603050405020304" pitchFamily="18" charset="0"/>
              </a:rPr>
              <a:t>I counted bees at two native, and mostly non-native gardens with visual observations within an area of 10 by 6 meters, standing on a line transect at points 3 and 8 meters along the 10-meter side for 10 minutes each. Bees were tallied into the category's European honey bee, </a:t>
            </a:r>
            <a:r>
              <a:rPr lang="en-US" sz="4200" i="1" dirty="0">
                <a:latin typeface="Times New Roman" panose="02020603050405020304" pitchFamily="18" charset="0"/>
                <a:cs typeface="Times New Roman" panose="02020603050405020304" pitchFamily="18" charset="0"/>
              </a:rPr>
              <a:t>Bombus</a:t>
            </a:r>
            <a:r>
              <a:rPr lang="en-US" sz="4200" dirty="0">
                <a:latin typeface="Times New Roman" panose="02020603050405020304" pitchFamily="18" charset="0"/>
                <a:cs typeface="Times New Roman" panose="02020603050405020304" pitchFamily="18" charset="0"/>
              </a:rPr>
              <a:t>, and Other. Date and time was recorded to see if there were any changes in abundance over the course of the study. Flowers were counted after the point counts of bees within a 1 by 1-meter square sampling frame with a clicker counter in the same four areas within each site. </a:t>
            </a:r>
          </a:p>
          <a:p>
            <a:pPr marR="148590" algn="just"/>
            <a:r>
              <a:rPr lang="en-US" sz="4200" dirty="0">
                <a:solidFill>
                  <a:schemeClr val="dk1"/>
                </a:solidFill>
                <a:latin typeface="Times New Roman" panose="02020603050405020304" pitchFamily="18" charset="0"/>
                <a:ea typeface="Times New Roman"/>
                <a:cs typeface="Times New Roman" panose="02020603050405020304" pitchFamily="18" charset="0"/>
                <a:sym typeface="Times New Roman"/>
              </a:rPr>
              <a:t>I used RStudio to analyze the data with ANOVA and PERMANOVA tests. I used Excel to make figures and analyze abundance over time via  linear regressions.</a:t>
            </a:r>
            <a:endParaRPr sz="42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5" name="Google Shape;86;p13">
            <a:extLst>
              <a:ext uri="{FF2B5EF4-FFF2-40B4-BE49-F238E27FC236}">
                <a16:creationId xmlns:a16="http://schemas.microsoft.com/office/drawing/2014/main" id="{03B43160-680E-4D27-AF72-C0F35AB8841B}"/>
              </a:ext>
            </a:extLst>
          </p:cNvPr>
          <p:cNvSpPr txBox="1"/>
          <p:nvPr/>
        </p:nvSpPr>
        <p:spPr>
          <a:xfrm>
            <a:off x="29717411" y="4757975"/>
            <a:ext cx="13815289" cy="8740824"/>
          </a:xfrm>
          <a:prstGeom prst="rect">
            <a:avLst/>
          </a:prstGeom>
          <a:noFill/>
          <a:ln w="28575" cap="flat" cmpd="sng">
            <a:solidFill>
              <a:schemeClr val="tx1"/>
            </a:solidFill>
            <a:prstDash val="solid"/>
            <a:round/>
            <a:headEnd type="none" w="sm" len="sm"/>
            <a:tailEnd type="none" w="sm" len="sm"/>
          </a:ln>
        </p:spPr>
        <p:txBody>
          <a:bodyPr spcFirstLastPara="1" wrap="square" lIns="91425" tIns="91425" rIns="91425" bIns="91425" anchor="t" anchorCtr="0">
            <a:spAutoFit/>
          </a:bodyPr>
          <a:lstStyle/>
          <a:p>
            <a:pPr marL="171450" marR="228600" algn="just"/>
            <a:r>
              <a:rPr lang="en" sz="5200" b="1" dirty="0"/>
              <a:t>RESULTS</a:t>
            </a:r>
          </a:p>
          <a:p>
            <a:pPr marL="171450" marR="228600" algn="just"/>
            <a:r>
              <a:rPr lang="en-US" sz="4200" dirty="0">
                <a:latin typeface="Times New Roman" panose="02020603050405020304" pitchFamily="18" charset="0"/>
                <a:cs typeface="Times New Roman" panose="02020603050405020304" pitchFamily="18" charset="0"/>
              </a:rPr>
              <a:t>Based on ANOVA tests, I found a significantly higher abundance of non-</a:t>
            </a:r>
            <a:r>
              <a:rPr lang="en-US" sz="4200" i="1" dirty="0">
                <a:latin typeface="Times New Roman" panose="02020603050405020304" pitchFamily="18" charset="0"/>
                <a:cs typeface="Times New Roman" panose="02020603050405020304" pitchFamily="18" charset="0"/>
              </a:rPr>
              <a:t>Apis mellifera </a:t>
            </a:r>
            <a:r>
              <a:rPr lang="en-US" sz="4200" dirty="0">
                <a:latin typeface="Times New Roman" panose="02020603050405020304" pitchFamily="18" charset="0"/>
                <a:cs typeface="Times New Roman" panose="02020603050405020304" pitchFamily="18" charset="0"/>
              </a:rPr>
              <a:t>in native garden habitats (Fig. 1, F</a:t>
            </a:r>
            <a:r>
              <a:rPr lang="en-US" sz="4200" baseline="-25000" dirty="0">
                <a:latin typeface="Times New Roman" panose="02020603050405020304" pitchFamily="18" charset="0"/>
                <a:cs typeface="Times New Roman" panose="02020603050405020304" pitchFamily="18" charset="0"/>
              </a:rPr>
              <a:t>1,106</a:t>
            </a:r>
            <a:r>
              <a:rPr lang="en-US" sz="4200" dirty="0">
                <a:latin typeface="Times New Roman" panose="02020603050405020304" pitchFamily="18" charset="0"/>
                <a:cs typeface="Times New Roman" panose="02020603050405020304" pitchFamily="18" charset="0"/>
              </a:rPr>
              <a:t>=36.8, p&lt;0.000), and a significantly higher abundance of </a:t>
            </a:r>
            <a:r>
              <a:rPr lang="en-US" sz="4200" i="1" dirty="0">
                <a:latin typeface="Times New Roman" panose="02020603050405020304" pitchFamily="18" charset="0"/>
                <a:cs typeface="Times New Roman" panose="02020603050405020304" pitchFamily="18" charset="0"/>
              </a:rPr>
              <a:t>Apis mellifera</a:t>
            </a:r>
            <a:r>
              <a:rPr lang="en-US" sz="4200" dirty="0">
                <a:latin typeface="Times New Roman" panose="02020603050405020304" pitchFamily="18" charset="0"/>
                <a:cs typeface="Times New Roman" panose="02020603050405020304" pitchFamily="18" charset="0"/>
              </a:rPr>
              <a:t> in ornamental gardens (Fig. 2, F</a:t>
            </a:r>
            <a:r>
              <a:rPr lang="en-US" sz="4200" baseline="-25000" dirty="0">
                <a:latin typeface="Times New Roman" panose="02020603050405020304" pitchFamily="18" charset="0"/>
                <a:cs typeface="Times New Roman" panose="02020603050405020304" pitchFamily="18" charset="0"/>
              </a:rPr>
              <a:t>1,106</a:t>
            </a:r>
            <a:r>
              <a:rPr lang="en-US" sz="4200" dirty="0">
                <a:latin typeface="Times New Roman" panose="02020603050405020304" pitchFamily="18" charset="0"/>
                <a:cs typeface="Times New Roman" panose="02020603050405020304" pitchFamily="18" charset="0"/>
              </a:rPr>
              <a:t>=10.4, p=0.002). Flower abundance was higher in ornamental gardens (F</a:t>
            </a:r>
            <a:r>
              <a:rPr lang="en-US" sz="4200" baseline="-25000" dirty="0">
                <a:latin typeface="Times New Roman" panose="02020603050405020304" pitchFamily="18" charset="0"/>
                <a:cs typeface="Times New Roman" panose="02020603050405020304" pitchFamily="18" charset="0"/>
              </a:rPr>
              <a:t>1,50</a:t>
            </a:r>
            <a:r>
              <a:rPr lang="en-US" sz="4200" dirty="0">
                <a:latin typeface="Times New Roman" panose="02020603050405020304" pitchFamily="18" charset="0"/>
                <a:cs typeface="Times New Roman" panose="02020603050405020304" pitchFamily="18" charset="0"/>
              </a:rPr>
              <a:t>=8.085, p=0.006).</a:t>
            </a:r>
          </a:p>
          <a:p>
            <a:pPr marL="171450" marR="228600" algn="just"/>
            <a:r>
              <a:rPr lang="en-US" sz="4200" dirty="0">
                <a:latin typeface="Times New Roman" panose="02020603050405020304" pitchFamily="18" charset="0"/>
                <a:cs typeface="Times New Roman" panose="02020603050405020304" pitchFamily="18" charset="0"/>
              </a:rPr>
              <a:t>Using a PERMANOVA, I found a significant difference in bee community composition between gardens (Pseudo-F</a:t>
            </a:r>
            <a:r>
              <a:rPr lang="en-US" sz="4200" baseline="-25000" dirty="0">
                <a:latin typeface="Times New Roman" panose="02020603050405020304" pitchFamily="18" charset="0"/>
                <a:cs typeface="Times New Roman" panose="02020603050405020304" pitchFamily="18" charset="0"/>
              </a:rPr>
              <a:t>1,101</a:t>
            </a:r>
            <a:r>
              <a:rPr lang="en-US" sz="4200" dirty="0">
                <a:latin typeface="Times New Roman" panose="02020603050405020304" pitchFamily="18" charset="0"/>
                <a:cs typeface="Times New Roman" panose="02020603050405020304" pitchFamily="18" charset="0"/>
              </a:rPr>
              <a:t>=28.05, p=0.001).</a:t>
            </a:r>
          </a:p>
          <a:p>
            <a:pPr marL="171450" marR="228600" algn="just"/>
            <a:r>
              <a:rPr lang="en-US" sz="4200" dirty="0">
                <a:latin typeface="Times New Roman" panose="02020603050405020304" pitchFamily="18" charset="0"/>
                <a:cs typeface="Times New Roman" panose="02020603050405020304" pitchFamily="18" charset="0"/>
              </a:rPr>
              <a:t>In both </a:t>
            </a:r>
            <a:r>
              <a:rPr lang="en-US" sz="4200" i="1" dirty="0">
                <a:latin typeface="Times New Roman" panose="02020603050405020304" pitchFamily="18" charset="0"/>
                <a:cs typeface="Times New Roman" panose="02020603050405020304" pitchFamily="18" charset="0"/>
              </a:rPr>
              <a:t>Apis mellifera</a:t>
            </a:r>
            <a:r>
              <a:rPr lang="en-US" sz="4200" dirty="0">
                <a:latin typeface="Times New Roman" panose="02020603050405020304" pitchFamily="18" charset="0"/>
                <a:cs typeface="Times New Roman" panose="02020603050405020304" pitchFamily="18" charset="0"/>
              </a:rPr>
              <a:t> (R</a:t>
            </a:r>
            <a:r>
              <a:rPr lang="en-US" sz="4200" baseline="30000" dirty="0">
                <a:latin typeface="Times New Roman" panose="02020603050405020304" pitchFamily="18" charset="0"/>
                <a:cs typeface="Times New Roman" panose="02020603050405020304" pitchFamily="18" charset="0"/>
              </a:rPr>
              <a:t>2</a:t>
            </a:r>
            <a:r>
              <a:rPr lang="en-US" sz="4200" dirty="0">
                <a:latin typeface="Times New Roman" panose="02020603050405020304" pitchFamily="18" charset="0"/>
                <a:cs typeface="Times New Roman" panose="02020603050405020304" pitchFamily="18" charset="0"/>
              </a:rPr>
              <a:t>=0.144, p=0.0001), and native bees (R</a:t>
            </a:r>
            <a:r>
              <a:rPr lang="en-US" sz="4200" baseline="30000" dirty="0">
                <a:latin typeface="Times New Roman" panose="02020603050405020304" pitchFamily="18" charset="0"/>
                <a:cs typeface="Times New Roman" panose="02020603050405020304" pitchFamily="18" charset="0"/>
              </a:rPr>
              <a:t>2</a:t>
            </a:r>
            <a:r>
              <a:rPr lang="en-US" sz="4200" dirty="0">
                <a:latin typeface="Times New Roman" panose="02020603050405020304" pitchFamily="18" charset="0"/>
                <a:cs typeface="Times New Roman" panose="02020603050405020304" pitchFamily="18" charset="0"/>
              </a:rPr>
              <a:t>=0.126, p=0.0002), there was an increase in abundance over the course of the study period.</a:t>
            </a:r>
          </a:p>
        </p:txBody>
      </p:sp>
      <p:sp>
        <p:nvSpPr>
          <p:cNvPr id="6" name="Google Shape;87;p13">
            <a:extLst>
              <a:ext uri="{FF2B5EF4-FFF2-40B4-BE49-F238E27FC236}">
                <a16:creationId xmlns:a16="http://schemas.microsoft.com/office/drawing/2014/main" id="{F8377FE7-4E62-4433-8F52-AE13173B7825}"/>
              </a:ext>
            </a:extLst>
          </p:cNvPr>
          <p:cNvSpPr txBox="1"/>
          <p:nvPr/>
        </p:nvSpPr>
        <p:spPr>
          <a:xfrm>
            <a:off x="358375" y="4757974"/>
            <a:ext cx="13327557" cy="17789455"/>
          </a:xfrm>
          <a:prstGeom prst="rect">
            <a:avLst/>
          </a:prstGeom>
          <a:noFill/>
          <a:ln w="28575" cap="flat" cmpd="sng">
            <a:solidFill>
              <a:schemeClr val="tx1"/>
            </a:solidFill>
            <a:prstDash val="solid"/>
            <a:round/>
            <a:headEnd type="none" w="sm" len="sm"/>
            <a:tailEnd type="none" w="sm" len="sm"/>
          </a:ln>
        </p:spPr>
        <p:txBody>
          <a:bodyPr spcFirstLastPara="1" wrap="square" lIns="91425" tIns="91425" rIns="91425" bIns="91425" anchor="t" anchorCtr="0">
            <a:spAutoFit/>
          </a:bodyPr>
          <a:lstStyle/>
          <a:p>
            <a:pPr marL="228600" marR="182880" algn="just"/>
            <a:r>
              <a:rPr lang="en" sz="5200" b="1" dirty="0"/>
              <a:t>INTRODUCTION </a:t>
            </a:r>
          </a:p>
          <a:p>
            <a:pPr marL="228600" marR="182880" algn="just"/>
            <a:r>
              <a:rPr lang="en-US" sz="4200" dirty="0">
                <a:latin typeface="Times New Roman"/>
                <a:ea typeface="Times New Roman"/>
                <a:cs typeface="Times New Roman"/>
                <a:sym typeface="Times New Roman"/>
              </a:rPr>
              <a:t>As climate change progresses, emergence time of bees may be affected. It has been found that phenological mismatches occur in bee species and flowering plants due to climate change (</a:t>
            </a:r>
            <a:r>
              <a:rPr lang="en-US" sz="4200" dirty="0">
                <a:latin typeface="Times New Roman" panose="02020603050405020304" pitchFamily="18" charset="0"/>
                <a:cs typeface="Times New Roman" panose="02020603050405020304" pitchFamily="18" charset="0"/>
              </a:rPr>
              <a:t>Stemkovski et al. 2020). </a:t>
            </a:r>
            <a:r>
              <a:rPr lang="en-US" sz="4200" dirty="0">
                <a:latin typeface="Times New Roman"/>
                <a:ea typeface="Times New Roman"/>
                <a:cs typeface="Times New Roman"/>
                <a:sym typeface="Times New Roman"/>
              </a:rPr>
              <a:t>This may be especially true for native bees with less behavioral plasticity. The domesticated European honey bee (</a:t>
            </a:r>
            <a:r>
              <a:rPr lang="en-US" sz="4200" i="1" dirty="0">
                <a:latin typeface="Times New Roman"/>
                <a:ea typeface="Times New Roman"/>
                <a:cs typeface="Times New Roman"/>
                <a:sym typeface="Times New Roman"/>
              </a:rPr>
              <a:t>Apis mellifera</a:t>
            </a:r>
            <a:r>
              <a:rPr lang="en-US" sz="4200" dirty="0">
                <a:latin typeface="Times New Roman"/>
                <a:ea typeface="Times New Roman"/>
                <a:cs typeface="Times New Roman"/>
                <a:sym typeface="Times New Roman"/>
              </a:rPr>
              <a:t>) may be more plastic in behavior due to having a wide geographical range in association with humans. Additionally, non-native </a:t>
            </a:r>
            <a:r>
              <a:rPr lang="en-US" sz="4200" i="1" dirty="0">
                <a:latin typeface="Times New Roman"/>
                <a:ea typeface="Times New Roman"/>
                <a:cs typeface="Times New Roman"/>
                <a:sym typeface="Times New Roman"/>
              </a:rPr>
              <a:t>Apis mellifera</a:t>
            </a:r>
            <a:r>
              <a:rPr lang="en-US" sz="4200" dirty="0">
                <a:latin typeface="Times New Roman"/>
                <a:ea typeface="Times New Roman"/>
                <a:cs typeface="Times New Roman"/>
                <a:sym typeface="Times New Roman"/>
              </a:rPr>
              <a:t> may be better suited to take advantage of urban, non-native gardens than native bee species due to this historical anthropogenic support. While there is support that native plants are beneficial to native bees (Mora</a:t>
            </a:r>
            <a:r>
              <a:rPr lang="en-US" sz="4000" dirty="0">
                <a:latin typeface="Times New Roman" panose="02020603050405020304" pitchFamily="18" charset="0"/>
                <a:cs typeface="Times New Roman" panose="02020603050405020304" pitchFamily="18" charset="0"/>
              </a:rPr>
              <a:t>ndin and Kremen 2012</a:t>
            </a:r>
            <a:r>
              <a:rPr lang="en-US" sz="4200" dirty="0">
                <a:latin typeface="Times New Roman"/>
                <a:ea typeface="Times New Roman"/>
                <a:cs typeface="Times New Roman"/>
                <a:sym typeface="Times New Roman"/>
              </a:rPr>
              <a:t>), in California native bees have also been found in association with non-native plants as well (</a:t>
            </a:r>
            <a:r>
              <a:rPr lang="en-US" sz="4000" dirty="0">
                <a:latin typeface="Times New Roman" panose="02020603050405020304" pitchFamily="18" charset="0"/>
                <a:cs typeface="Times New Roman" panose="02020603050405020304" pitchFamily="18" charset="0"/>
              </a:rPr>
              <a:t>Frankie et al. 2019</a:t>
            </a:r>
            <a:r>
              <a:rPr lang="en-US" sz="4200" dirty="0">
                <a:latin typeface="Times New Roman"/>
                <a:ea typeface="Times New Roman"/>
                <a:cs typeface="Times New Roman"/>
                <a:sym typeface="Times New Roman"/>
              </a:rPr>
              <a:t>). Thus, more studies comparing native bee abundance in gardens with mostly non-native plants and all native plants will only add to our understanding of how to better support native bees in urban areas. For my study I asked:</a:t>
            </a:r>
          </a:p>
          <a:p>
            <a:pPr marL="228600" marR="182880" algn="just"/>
            <a:r>
              <a:rPr lang="en" sz="4200" b="1" dirty="0">
                <a:latin typeface="Times New Roman" panose="02020603050405020304" pitchFamily="18" charset="0"/>
                <a:cs typeface="Times New Roman" panose="02020603050405020304" pitchFamily="18" charset="0"/>
              </a:rPr>
              <a:t>Will </a:t>
            </a:r>
            <a:r>
              <a:rPr lang="en" sz="4200" b="1" i="1" dirty="0">
                <a:latin typeface="Times New Roman" panose="02020603050405020304" pitchFamily="18" charset="0"/>
                <a:cs typeface="Times New Roman" panose="02020603050405020304" pitchFamily="18" charset="0"/>
              </a:rPr>
              <a:t>Apis mellifera</a:t>
            </a:r>
            <a:r>
              <a:rPr lang="en" sz="4200" b="1" dirty="0">
                <a:latin typeface="Times New Roman" panose="02020603050405020304" pitchFamily="18" charset="0"/>
                <a:cs typeface="Times New Roman" panose="02020603050405020304" pitchFamily="18" charset="0"/>
              </a:rPr>
              <a:t> prefer non-native urban gardens more than native bee species? </a:t>
            </a:r>
          </a:p>
          <a:p>
            <a:pPr marL="228600" marR="182880" algn="just"/>
            <a:r>
              <a:rPr lang="en" sz="4200" b="1" dirty="0">
                <a:latin typeface="Times New Roman" panose="02020603050405020304" pitchFamily="18" charset="0"/>
                <a:cs typeface="Times New Roman" panose="02020603050405020304" pitchFamily="18" charset="0"/>
              </a:rPr>
              <a:t>Conversely, will native bee species be more abundant in native plant gardens? </a:t>
            </a:r>
          </a:p>
          <a:p>
            <a:pPr marL="228600" marR="182880" algn="just"/>
            <a:r>
              <a:rPr lang="en" sz="4200" b="1" dirty="0">
                <a:latin typeface="Times New Roman" panose="02020603050405020304" pitchFamily="18" charset="0"/>
                <a:cs typeface="Times New Roman" panose="02020603050405020304" pitchFamily="18" charset="0"/>
              </a:rPr>
              <a:t>Will there be a difference in the abundance of bees over the time of the study period?</a:t>
            </a:r>
          </a:p>
        </p:txBody>
      </p:sp>
      <p:sp>
        <p:nvSpPr>
          <p:cNvPr id="7" name="Google Shape;88;p13">
            <a:extLst>
              <a:ext uri="{FF2B5EF4-FFF2-40B4-BE49-F238E27FC236}">
                <a16:creationId xmlns:a16="http://schemas.microsoft.com/office/drawing/2014/main" id="{4420E424-38D6-433D-ACFA-7924D1CEEE5F}"/>
              </a:ext>
            </a:extLst>
          </p:cNvPr>
          <p:cNvSpPr txBox="1"/>
          <p:nvPr/>
        </p:nvSpPr>
        <p:spPr>
          <a:xfrm>
            <a:off x="29717286" y="14165507"/>
            <a:ext cx="13815414" cy="13622500"/>
          </a:xfrm>
          <a:prstGeom prst="rect">
            <a:avLst/>
          </a:prstGeom>
          <a:noFill/>
          <a:ln w="28575" cap="flat" cmpd="sng">
            <a:solidFill>
              <a:schemeClr val="tx1"/>
            </a:solidFill>
            <a:prstDash val="solid"/>
            <a:round/>
            <a:headEnd type="none" w="sm" len="sm"/>
            <a:tailEnd type="none" w="sm" len="sm"/>
          </a:ln>
        </p:spPr>
        <p:txBody>
          <a:bodyPr spcFirstLastPara="1" wrap="square" lIns="91425" tIns="91425" rIns="91425" bIns="91425" anchor="t" anchorCtr="0">
            <a:noAutofit/>
          </a:bodyPr>
          <a:lstStyle/>
          <a:p>
            <a:pPr marL="228600" marR="228600" algn="just"/>
            <a:r>
              <a:rPr lang="en" sz="5200" b="1" dirty="0"/>
              <a:t>DISCUSSION</a:t>
            </a:r>
            <a:endParaRPr sz="5200" b="1" dirty="0"/>
          </a:p>
          <a:p>
            <a:pPr marL="457200"/>
            <a:r>
              <a:rPr lang="en-US" sz="4200" dirty="0">
                <a:latin typeface="Times New Roman"/>
                <a:ea typeface="Times New Roman"/>
                <a:cs typeface="Times New Roman"/>
                <a:sym typeface="Times New Roman"/>
              </a:rPr>
              <a:t>I found more native bees in native gardens and more </a:t>
            </a:r>
            <a:r>
              <a:rPr lang="en-US" sz="4200" i="1" dirty="0">
                <a:latin typeface="Times New Roman"/>
                <a:ea typeface="Times New Roman"/>
                <a:cs typeface="Times New Roman"/>
                <a:sym typeface="Times New Roman"/>
              </a:rPr>
              <a:t>Apis mellifera </a:t>
            </a:r>
            <a:r>
              <a:rPr lang="en-US" sz="4200" dirty="0">
                <a:latin typeface="Times New Roman"/>
                <a:ea typeface="Times New Roman"/>
                <a:cs typeface="Times New Roman"/>
                <a:sym typeface="Times New Roman"/>
              </a:rPr>
              <a:t>in mostly non-native gardens. Aside from having plant preferences, it may be that </a:t>
            </a:r>
            <a:r>
              <a:rPr lang="en-US" sz="4200" i="1" dirty="0">
                <a:latin typeface="Times New Roman"/>
                <a:ea typeface="Times New Roman"/>
                <a:cs typeface="Times New Roman"/>
                <a:sym typeface="Times New Roman"/>
              </a:rPr>
              <a:t>Apis mellifera </a:t>
            </a:r>
            <a:r>
              <a:rPr lang="en-US" sz="4200" dirty="0">
                <a:latin typeface="Times New Roman"/>
                <a:ea typeface="Times New Roman"/>
                <a:cs typeface="Times New Roman"/>
                <a:sym typeface="Times New Roman"/>
              </a:rPr>
              <a:t>outcompete native bees in urban areas in which their resources overlap (Prendergast et al. 2021). Despite urban resources, honey bee abundance was not constant in gardens over time as I predicted. </a:t>
            </a:r>
            <a:r>
              <a:rPr lang="en-US" sz="4200" i="1" dirty="0">
                <a:latin typeface="Times New Roman"/>
                <a:ea typeface="Times New Roman"/>
                <a:cs typeface="Times New Roman"/>
                <a:sym typeface="Times New Roman"/>
              </a:rPr>
              <a:t>Apis mellifera </a:t>
            </a:r>
            <a:r>
              <a:rPr lang="en-US" sz="4200" dirty="0">
                <a:latin typeface="Times New Roman"/>
                <a:ea typeface="Times New Roman"/>
                <a:cs typeface="Times New Roman"/>
                <a:sym typeface="Times New Roman"/>
              </a:rPr>
              <a:t>and native bees including mostly </a:t>
            </a:r>
            <a:r>
              <a:rPr lang="en-US" sz="4200" i="1" dirty="0">
                <a:latin typeface="Times New Roman"/>
                <a:ea typeface="Times New Roman"/>
                <a:cs typeface="Times New Roman"/>
                <a:sym typeface="Times New Roman"/>
              </a:rPr>
              <a:t>Bombus</a:t>
            </a:r>
            <a:r>
              <a:rPr lang="en-US" sz="4200" dirty="0">
                <a:latin typeface="Times New Roman"/>
                <a:ea typeface="Times New Roman"/>
                <a:cs typeface="Times New Roman"/>
                <a:sym typeface="Times New Roman"/>
              </a:rPr>
              <a:t> both increased in abundance over time, supporting the natural increase in pollinators as temperatures increase from winter into spring.</a:t>
            </a:r>
          </a:p>
          <a:p>
            <a:pPr marL="457200"/>
            <a:r>
              <a:rPr lang="en-US" sz="4200" dirty="0">
                <a:latin typeface="Times New Roman" panose="02020603050405020304" pitchFamily="18" charset="0"/>
                <a:cs typeface="Times New Roman" panose="02020603050405020304" pitchFamily="18" charset="0"/>
              </a:rPr>
              <a:t>To make successful comparisons of bee communities over time it would be better to sample for the whole season in which bees are active. In Southwest Australia it </a:t>
            </a:r>
            <a:r>
              <a:rPr lang="en-US" sz="4200" dirty="0">
                <a:latin typeface="Times New Roman"/>
                <a:ea typeface="Times New Roman"/>
                <a:cs typeface="Times New Roman"/>
                <a:sym typeface="Times New Roman"/>
              </a:rPr>
              <a:t>was found that there were positive and negative correlations between native and honeybee richness in different years (Prendergast et al. 2021), showing the importance of studies over multiple years. </a:t>
            </a:r>
            <a:r>
              <a:rPr lang="en-US" sz="4200" dirty="0">
                <a:latin typeface="Times New Roman" panose="02020603050405020304" pitchFamily="18" charset="0"/>
                <a:cs typeface="Times New Roman" panose="02020603050405020304" pitchFamily="18" charset="0"/>
              </a:rPr>
              <a:t>This is especially important when making comparisons in emergence timing to understand how climate change is affecting different bees.</a:t>
            </a:r>
          </a:p>
        </p:txBody>
      </p:sp>
      <p:sp>
        <p:nvSpPr>
          <p:cNvPr id="8" name="Google Shape;89;p13">
            <a:extLst>
              <a:ext uri="{FF2B5EF4-FFF2-40B4-BE49-F238E27FC236}">
                <a16:creationId xmlns:a16="http://schemas.microsoft.com/office/drawing/2014/main" id="{5152904F-A314-4AFB-AF51-CEF3F151F7EF}"/>
              </a:ext>
            </a:extLst>
          </p:cNvPr>
          <p:cNvSpPr txBox="1"/>
          <p:nvPr/>
        </p:nvSpPr>
        <p:spPr>
          <a:xfrm>
            <a:off x="29717286" y="28395302"/>
            <a:ext cx="13815414" cy="4062620"/>
          </a:xfrm>
          <a:prstGeom prst="rect">
            <a:avLst/>
          </a:prstGeom>
          <a:noFill/>
          <a:ln w="28575" cap="flat" cmpd="sng">
            <a:solidFill>
              <a:schemeClr val="tx1"/>
            </a:solidFill>
            <a:prstDash val="solid"/>
            <a:round/>
            <a:headEnd type="none" w="sm" len="sm"/>
            <a:tailEnd type="none" w="sm" len="sm"/>
          </a:ln>
        </p:spPr>
        <p:txBody>
          <a:bodyPr spcFirstLastPara="1" wrap="square" lIns="91425" tIns="91425" rIns="91425" bIns="91425" anchor="t" anchorCtr="0">
            <a:spAutoFit/>
          </a:bodyPr>
          <a:lstStyle/>
          <a:p>
            <a:pPr marL="228600"/>
            <a:r>
              <a:rPr lang="en" b="1" dirty="0"/>
              <a:t>LITERATURE CITED</a:t>
            </a:r>
            <a:endParaRPr b="1" dirty="0"/>
          </a:p>
          <a:p>
            <a:pPr marL="228600" indent="-457200"/>
            <a:r>
              <a:rPr lang="en-US" dirty="0"/>
              <a:t>Prendergast, K. S., K. W. Dixon, and P. W. Bateman. 2021. Interactions between the introduced European Honey Bee and native bees in urban areas varies by year, habitat type and native bee guild. Biological Journal of the Linnean Society 133:725–743.</a:t>
            </a:r>
          </a:p>
          <a:p>
            <a:pPr marL="228600" indent="-457200"/>
            <a:r>
              <a:rPr lang="en-US" dirty="0"/>
              <a:t>Slominski, A. H., and L. A. Burkle. 2021. Asynchrony between solitary bee emergence and flower availability reduces flower visitation rate and may affect offspring size. Basic and Applied Ecology 56:345–357. </a:t>
            </a:r>
          </a:p>
          <a:p>
            <a:pPr marL="228600" indent="-457200"/>
            <a:r>
              <a:rPr lang="en-US" dirty="0"/>
              <a:t>Frankie, G., I. Feng, R. Thorp, J. Pawelek, M. H. Chase, C. C. Jadallah, and M. Rizzardi. 2019. Native and non-native plants attract diverse bees to urban gardens in California. Journal of Pollination Ecology 25. </a:t>
            </a:r>
          </a:p>
          <a:p>
            <a:pPr marL="228600" indent="-457200"/>
            <a:r>
              <a:rPr lang="en-US" dirty="0"/>
              <a:t>Morandin, L. A., and C. Kremen. 2012. Bee preference for native versus exotic plants in restored agricultural hedgerows. Restoration Ecology 21:26–32.</a:t>
            </a:r>
          </a:p>
          <a:p>
            <a:pPr marL="228600"/>
            <a:r>
              <a:rPr lang="en-US" b="1" dirty="0"/>
              <a:t>FUNDING SOURCES</a:t>
            </a:r>
            <a:br>
              <a:rPr lang="en-US" b="1" dirty="0"/>
            </a:br>
            <a:r>
              <a:rPr lang="en-US" dirty="0"/>
              <a:t>N/A</a:t>
            </a:r>
            <a:br>
              <a:rPr lang="en-US" b="1" dirty="0"/>
            </a:br>
            <a:r>
              <a:rPr lang="en-US" b="1" dirty="0"/>
              <a:t>ACKNOWLEDGMENTS</a:t>
            </a:r>
          </a:p>
          <a:p>
            <a:pPr marL="228600"/>
            <a:r>
              <a:rPr lang="en" dirty="0">
                <a:latin typeface="Times New Roman"/>
                <a:ea typeface="Times New Roman"/>
                <a:cs typeface="Times New Roman"/>
                <a:sym typeface="Times New Roman"/>
              </a:rPr>
              <a:t>Cal Poly Humboldt Department of Wildlife stockroom for materials, and Sean M. Mahoney and advice throughout the study. Thank you to my friends Gabrielle Gangitano and Gabby White for helping me brainstorm study ideas.</a:t>
            </a:r>
            <a:endParaRPr dirty="0">
              <a:latin typeface="Times New Roman"/>
              <a:ea typeface="Times New Roman"/>
              <a:cs typeface="Times New Roman"/>
              <a:sym typeface="Times New Roman"/>
            </a:endParaRPr>
          </a:p>
        </p:txBody>
      </p:sp>
      <p:sp>
        <p:nvSpPr>
          <p:cNvPr id="9" name="Google Shape;90;p13">
            <a:extLst>
              <a:ext uri="{FF2B5EF4-FFF2-40B4-BE49-F238E27FC236}">
                <a16:creationId xmlns:a16="http://schemas.microsoft.com/office/drawing/2014/main" id="{A8C9E3C2-D13D-40DC-B071-F88374EBCD95}"/>
              </a:ext>
            </a:extLst>
          </p:cNvPr>
          <p:cNvSpPr txBox="1"/>
          <p:nvPr/>
        </p:nvSpPr>
        <p:spPr>
          <a:xfrm>
            <a:off x="14325600" y="16701276"/>
            <a:ext cx="15065829" cy="1631185"/>
          </a:xfrm>
          <a:prstGeom prst="rect">
            <a:avLst/>
          </a:prstGeom>
          <a:noFill/>
          <a:ln>
            <a:noFill/>
          </a:ln>
        </p:spPr>
        <p:txBody>
          <a:bodyPr spcFirstLastPara="1" wrap="square" lIns="91425" tIns="91425" rIns="91425" bIns="91425" anchor="t" anchorCtr="0">
            <a:spAutoFit/>
          </a:bodyPr>
          <a:lstStyle/>
          <a:p>
            <a:pPr algn="just"/>
            <a:r>
              <a:rPr lang="en" sz="4700" dirty="0"/>
              <a:t>Figure 1: Higher non-</a:t>
            </a:r>
            <a:r>
              <a:rPr lang="en" sz="4700" i="1" dirty="0"/>
              <a:t>Apis</a:t>
            </a:r>
            <a:r>
              <a:rPr lang="en" sz="4700" dirty="0"/>
              <a:t> bee abundance was found in native gardens</a:t>
            </a:r>
            <a:endParaRPr sz="4700" dirty="0"/>
          </a:p>
        </p:txBody>
      </p:sp>
      <p:sp>
        <p:nvSpPr>
          <p:cNvPr id="11" name="Google Shape;92;p13">
            <a:extLst>
              <a:ext uri="{FF2B5EF4-FFF2-40B4-BE49-F238E27FC236}">
                <a16:creationId xmlns:a16="http://schemas.microsoft.com/office/drawing/2014/main" id="{8C36B779-3C39-4FAD-A7E7-028FC6898DC8}"/>
              </a:ext>
            </a:extLst>
          </p:cNvPr>
          <p:cNvSpPr txBox="1"/>
          <p:nvPr/>
        </p:nvSpPr>
        <p:spPr>
          <a:xfrm>
            <a:off x="7276075" y="1990675"/>
            <a:ext cx="29104200" cy="1554241"/>
          </a:xfrm>
          <a:prstGeom prst="rect">
            <a:avLst/>
          </a:prstGeom>
          <a:noFill/>
          <a:ln>
            <a:noFill/>
          </a:ln>
        </p:spPr>
        <p:txBody>
          <a:bodyPr spcFirstLastPara="1" wrap="square" lIns="91425" tIns="91425" rIns="91425" bIns="91425" anchor="t" anchorCtr="0">
            <a:spAutoFit/>
          </a:bodyPr>
          <a:lstStyle/>
          <a:p>
            <a:pPr algn="ctr"/>
            <a:r>
              <a:rPr lang="en" sz="5100" dirty="0"/>
              <a:t>Adrienne Menduno-Ortbals</a:t>
            </a:r>
          </a:p>
          <a:p>
            <a:pPr algn="ctr"/>
            <a:r>
              <a:rPr lang="en" sz="3800" dirty="0"/>
              <a:t>Department of Wildlife, Cali Poly Humboldt</a:t>
            </a:r>
            <a:endParaRPr dirty="0"/>
          </a:p>
        </p:txBody>
      </p:sp>
      <p:sp>
        <p:nvSpPr>
          <p:cNvPr id="14" name="Google Shape;95;p13">
            <a:extLst>
              <a:ext uri="{FF2B5EF4-FFF2-40B4-BE49-F238E27FC236}">
                <a16:creationId xmlns:a16="http://schemas.microsoft.com/office/drawing/2014/main" id="{83628F1E-0A66-4E27-A7E4-26A7E4384869}"/>
              </a:ext>
            </a:extLst>
          </p:cNvPr>
          <p:cNvSpPr txBox="1"/>
          <p:nvPr/>
        </p:nvSpPr>
        <p:spPr>
          <a:xfrm>
            <a:off x="0" y="135194"/>
            <a:ext cx="43891200" cy="1661963"/>
          </a:xfrm>
          <a:prstGeom prst="rect">
            <a:avLst/>
          </a:prstGeom>
          <a:noFill/>
          <a:ln>
            <a:noFill/>
          </a:ln>
        </p:spPr>
        <p:txBody>
          <a:bodyPr spcFirstLastPara="1" wrap="square" lIns="91425" tIns="91425" rIns="91425" bIns="91425" anchor="t" anchorCtr="0">
            <a:spAutoFit/>
          </a:bodyPr>
          <a:lstStyle/>
          <a:p>
            <a:pPr algn="ctr"/>
            <a:r>
              <a:rPr lang="en-US" sz="9600" dirty="0"/>
              <a:t>Bee abundance and composition in native vs non-native urban gardens </a:t>
            </a:r>
            <a:endParaRPr sz="9600" dirty="0">
              <a:solidFill>
                <a:schemeClr val="lt1"/>
              </a:solidFill>
            </a:endParaRPr>
          </a:p>
        </p:txBody>
      </p:sp>
      <p:pic>
        <p:nvPicPr>
          <p:cNvPr id="1028" name="Picture 4" descr="Honey bees vs Bumble bees: {Alike &amp; Different} - Carolina Honeybees">
            <a:extLst>
              <a:ext uri="{FF2B5EF4-FFF2-40B4-BE49-F238E27FC236}">
                <a16:creationId xmlns:a16="http://schemas.microsoft.com/office/drawing/2014/main" id="{342BD52F-0F6F-5849-9065-019DDA7D0E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935"/>
          <a:stretch/>
        </p:blipFill>
        <p:spPr bwMode="auto">
          <a:xfrm>
            <a:off x="39586775" y="255609"/>
            <a:ext cx="4113828" cy="41085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at plants help bees and butterflies? - Los Angeles Times">
            <a:extLst>
              <a:ext uri="{FF2B5EF4-FFF2-40B4-BE49-F238E27FC236}">
                <a16:creationId xmlns:a16="http://schemas.microsoft.com/office/drawing/2014/main" id="{84FB6462-CE25-8C4F-9D54-752EA2B47C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62" t="38165" r="20784" b="5351"/>
          <a:stretch/>
        </p:blipFill>
        <p:spPr bwMode="auto">
          <a:xfrm>
            <a:off x="247541" y="219168"/>
            <a:ext cx="3953329" cy="41589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lifornia State Polytechnic University, Humboldt - Wikipedia">
            <a:extLst>
              <a:ext uri="{FF2B5EF4-FFF2-40B4-BE49-F238E27FC236}">
                <a16:creationId xmlns:a16="http://schemas.microsoft.com/office/drawing/2014/main" id="{C54A13C6-51F2-0E43-B699-9DC44F4C2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0600" y="1641627"/>
            <a:ext cx="2736459" cy="27364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17DA48D3-8B39-8043-94D9-DAAB4808D431}"/>
              </a:ext>
            </a:extLst>
          </p:cNvPr>
          <p:cNvPicPr>
            <a:picLocks noChangeAspect="1"/>
          </p:cNvPicPr>
          <p:nvPr/>
        </p:nvPicPr>
        <p:blipFill rotWithShape="1">
          <a:blip r:embed="rId5">
            <a:extLst>
              <a:ext uri="{28A0092B-C50C-407E-A947-70E740481C1C}">
                <a14:useLocalDpi xmlns:a14="http://schemas.microsoft.com/office/drawing/2010/main" val="0"/>
              </a:ext>
            </a:extLst>
          </a:blip>
          <a:srcRect b="21506"/>
          <a:stretch/>
        </p:blipFill>
        <p:spPr>
          <a:xfrm>
            <a:off x="16098880" y="3779902"/>
            <a:ext cx="11359308" cy="6176317"/>
          </a:xfrm>
          <a:prstGeom prst="rect">
            <a:avLst/>
          </a:prstGeom>
        </p:spPr>
      </p:pic>
      <p:sp>
        <p:nvSpPr>
          <p:cNvPr id="54" name="TextBox 53">
            <a:extLst>
              <a:ext uri="{FF2B5EF4-FFF2-40B4-BE49-F238E27FC236}">
                <a16:creationId xmlns:a16="http://schemas.microsoft.com/office/drawing/2014/main" id="{D44143D4-101C-8D48-A51E-211ED6F6EEF0}"/>
              </a:ext>
            </a:extLst>
          </p:cNvPr>
          <p:cNvSpPr txBox="1"/>
          <p:nvPr/>
        </p:nvSpPr>
        <p:spPr>
          <a:xfrm>
            <a:off x="14325600" y="30896072"/>
            <a:ext cx="15065830" cy="1561850"/>
          </a:xfrm>
          <a:prstGeom prst="rect">
            <a:avLst/>
          </a:prstGeom>
          <a:noFill/>
        </p:spPr>
        <p:txBody>
          <a:bodyPr wrap="square" rtlCol="0">
            <a:spAutoFit/>
          </a:bodyPr>
          <a:lstStyle/>
          <a:p>
            <a:r>
              <a:rPr lang="en-US" sz="4700" dirty="0"/>
              <a:t>Figure 2: Higher </a:t>
            </a:r>
            <a:r>
              <a:rPr lang="en-US" sz="4700" i="1" dirty="0"/>
              <a:t>Apis mellifera </a:t>
            </a:r>
            <a:r>
              <a:rPr lang="en-US" sz="4700" dirty="0"/>
              <a:t>abundance found in mostly non-native gardens</a:t>
            </a:r>
          </a:p>
        </p:txBody>
      </p:sp>
      <p:pic>
        <p:nvPicPr>
          <p:cNvPr id="56" name="Picture 55" descr="A picture containing grass, outdoor, tree, garden&#10;&#10;Description automatically generated">
            <a:extLst>
              <a:ext uri="{FF2B5EF4-FFF2-40B4-BE49-F238E27FC236}">
                <a16:creationId xmlns:a16="http://schemas.microsoft.com/office/drawing/2014/main" id="{1DDE444A-44B3-CC42-AAE5-38B940DFD9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45155" y="18433156"/>
            <a:ext cx="11666759" cy="5492351"/>
          </a:xfrm>
          <a:prstGeom prst="rect">
            <a:avLst/>
          </a:prstGeom>
        </p:spPr>
      </p:pic>
      <p:pic>
        <p:nvPicPr>
          <p:cNvPr id="58" name="Picture 57" descr="A bee on a purple flower&#10;&#10;Description automatically generated">
            <a:extLst>
              <a:ext uri="{FF2B5EF4-FFF2-40B4-BE49-F238E27FC236}">
                <a16:creationId xmlns:a16="http://schemas.microsoft.com/office/drawing/2014/main" id="{C5DFCD43-79FA-444C-A1F3-5D8A84E75D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18886">
            <a:off x="26483595" y="21342297"/>
            <a:ext cx="2913593" cy="2773461"/>
          </a:xfrm>
          <a:prstGeom prst="rect">
            <a:avLst/>
          </a:prstGeom>
          <a:effectLst>
            <a:softEdge rad="254000"/>
          </a:effectLst>
        </p:spPr>
      </p:pic>
      <p:pic>
        <p:nvPicPr>
          <p:cNvPr id="1026" name="Picture 2" descr="Honey bees vs Bumble bees: {Alike &amp; Different} - Carolina Honeybees">
            <a:extLst>
              <a:ext uri="{FF2B5EF4-FFF2-40B4-BE49-F238E27FC236}">
                <a16:creationId xmlns:a16="http://schemas.microsoft.com/office/drawing/2014/main" id="{080F93E3-AD1C-7544-B70B-2CBB8FEDB1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729"/>
          <a:stretch/>
        </p:blipFill>
        <p:spPr bwMode="auto">
          <a:xfrm rot="20099315">
            <a:off x="14000184" y="4348098"/>
            <a:ext cx="2943705" cy="3049104"/>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pic>
        <p:nvPicPr>
          <p:cNvPr id="60" name="Picture 59" descr="A bee on a flower&#10;&#10;Description automatically generated">
            <a:extLst>
              <a:ext uri="{FF2B5EF4-FFF2-40B4-BE49-F238E27FC236}">
                <a16:creationId xmlns:a16="http://schemas.microsoft.com/office/drawing/2014/main" id="{4028CBFA-0EC6-F843-B024-3FCA47EEF1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634895">
            <a:off x="26465905" y="7252229"/>
            <a:ext cx="2913315" cy="2593003"/>
          </a:xfrm>
          <a:prstGeom prst="rect">
            <a:avLst/>
          </a:prstGeom>
          <a:effectLst>
            <a:softEdge rad="254000"/>
          </a:effectLst>
        </p:spPr>
      </p:pic>
      <p:pic>
        <p:nvPicPr>
          <p:cNvPr id="1036" name="Picture 12" descr="European Honey Bee | Chesapeake Bay Program">
            <a:extLst>
              <a:ext uri="{FF2B5EF4-FFF2-40B4-BE49-F238E27FC236}">
                <a16:creationId xmlns:a16="http://schemas.microsoft.com/office/drawing/2014/main" id="{6F070E5D-7106-E145-8943-D211219679D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318" r="18802"/>
          <a:stretch/>
        </p:blipFill>
        <p:spPr bwMode="auto">
          <a:xfrm rot="19749953">
            <a:off x="13995777" y="18808214"/>
            <a:ext cx="2725391" cy="2512253"/>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pic>
        <p:nvPicPr>
          <p:cNvPr id="63" name="Picture 62" descr="Chart, box and whisker chart&#10;&#10;Description automatically generated">
            <a:extLst>
              <a:ext uri="{FF2B5EF4-FFF2-40B4-BE49-F238E27FC236}">
                <a16:creationId xmlns:a16="http://schemas.microsoft.com/office/drawing/2014/main" id="{AF4D4E35-ED3E-EE44-B6A9-19150A030B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15188" y="23832675"/>
            <a:ext cx="11696726" cy="7063397"/>
          </a:xfrm>
          <a:prstGeom prst="rect">
            <a:avLst/>
          </a:prstGeom>
        </p:spPr>
      </p:pic>
      <p:pic>
        <p:nvPicPr>
          <p:cNvPr id="65" name="Picture 64" descr="Chart, box and whisker chart&#10;&#10;Description automatically generated">
            <a:extLst>
              <a:ext uri="{FF2B5EF4-FFF2-40B4-BE49-F238E27FC236}">
                <a16:creationId xmlns:a16="http://schemas.microsoft.com/office/drawing/2014/main" id="{DBF6F291-9562-5B4B-8C84-508C38ACF3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034344" y="9867833"/>
            <a:ext cx="11453934" cy="6916781"/>
          </a:xfrm>
          <a:prstGeom prst="rect">
            <a:avLst/>
          </a:prstGeom>
        </p:spPr>
      </p:pic>
      <p:sp>
        <p:nvSpPr>
          <p:cNvPr id="66" name="TextBox 65">
            <a:extLst>
              <a:ext uri="{FF2B5EF4-FFF2-40B4-BE49-F238E27FC236}">
                <a16:creationId xmlns:a16="http://schemas.microsoft.com/office/drawing/2014/main" id="{5039AEDB-D393-144B-B190-385C5F8A135D}"/>
              </a:ext>
            </a:extLst>
          </p:cNvPr>
          <p:cNvSpPr txBox="1"/>
          <p:nvPr/>
        </p:nvSpPr>
        <p:spPr>
          <a:xfrm>
            <a:off x="23145216" y="10400953"/>
            <a:ext cx="3628389" cy="51975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a:t>
            </a:r>
            <a:r>
              <a:rPr lang="en-US" sz="2800" baseline="-25000" dirty="0">
                <a:latin typeface="Times New Roman" panose="02020603050405020304" pitchFamily="18" charset="0"/>
                <a:cs typeface="Times New Roman" panose="02020603050405020304" pitchFamily="18" charset="0"/>
              </a:rPr>
              <a:t>1,106</a:t>
            </a:r>
            <a:r>
              <a:rPr lang="en-US" sz="2800" dirty="0">
                <a:latin typeface="Times New Roman" panose="02020603050405020304" pitchFamily="18" charset="0"/>
                <a:cs typeface="Times New Roman" panose="02020603050405020304" pitchFamily="18" charset="0"/>
              </a:rPr>
              <a:t>=36.8, p&lt;0.000|</a:t>
            </a:r>
            <a:endParaRPr lang="en-US" sz="2800" dirty="0"/>
          </a:p>
        </p:txBody>
      </p:sp>
      <p:sp>
        <p:nvSpPr>
          <p:cNvPr id="67" name="TextBox 66">
            <a:extLst>
              <a:ext uri="{FF2B5EF4-FFF2-40B4-BE49-F238E27FC236}">
                <a16:creationId xmlns:a16="http://schemas.microsoft.com/office/drawing/2014/main" id="{EB333A6D-1634-D24A-A698-BA0C6DDD0873}"/>
              </a:ext>
            </a:extLst>
          </p:cNvPr>
          <p:cNvSpPr txBox="1"/>
          <p:nvPr/>
        </p:nvSpPr>
        <p:spPr>
          <a:xfrm>
            <a:off x="23145216" y="24183212"/>
            <a:ext cx="394031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a:t>
            </a:r>
            <a:r>
              <a:rPr lang="en-US" sz="2800" baseline="-25000" dirty="0">
                <a:latin typeface="Times New Roman" panose="02020603050405020304" pitchFamily="18" charset="0"/>
                <a:cs typeface="Times New Roman" panose="02020603050405020304" pitchFamily="18" charset="0"/>
              </a:rPr>
              <a:t>1,106</a:t>
            </a:r>
            <a:r>
              <a:rPr lang="en-US" sz="2800" dirty="0">
                <a:latin typeface="Times New Roman" panose="02020603050405020304" pitchFamily="18" charset="0"/>
                <a:cs typeface="Times New Roman" panose="02020603050405020304" pitchFamily="18" charset="0"/>
              </a:rPr>
              <a:t>=10.4, p=0.002|</a:t>
            </a:r>
            <a:endParaRPr lang="en-US" sz="2800" dirty="0"/>
          </a:p>
        </p:txBody>
      </p:sp>
    </p:spTree>
    <p:extLst>
      <p:ext uri="{BB962C8B-B14F-4D97-AF65-F5344CB8AC3E}">
        <p14:creationId xmlns:p14="http://schemas.microsoft.com/office/powerpoint/2010/main" val="25106956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24860</TotalTime>
  <Words>949</Words>
  <Application>Microsoft Macintosh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Mahoney</dc:creator>
  <cp:lastModifiedBy>Adrienne Menduno</cp:lastModifiedBy>
  <cp:revision>102</cp:revision>
  <dcterms:created xsi:type="dcterms:W3CDTF">2022-04-08T18:46:38Z</dcterms:created>
  <dcterms:modified xsi:type="dcterms:W3CDTF">2022-04-26T04:00:59Z</dcterms:modified>
</cp:coreProperties>
</file>