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</p:sldMasterIdLst>
  <p:notesMasterIdLst>
    <p:notesMasterId r:id="rId3"/>
  </p:notesMasterIdLst>
  <p:sldIdLst>
    <p:sldId id="259" r:id="rId2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767D"/>
    <a:srgbClr val="0A555C"/>
    <a:srgbClr val="3B6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7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19" tIns="47109" rIns="94219" bIns="471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19" tIns="47109" rIns="94219" bIns="47109" rtlCol="0"/>
          <a:lstStyle>
            <a:lvl1pPr algn="r">
              <a:defRPr sz="1200"/>
            </a:lvl1pPr>
          </a:lstStyle>
          <a:p>
            <a:fld id="{19A159B5-F9B7-44CA-975D-B33B3E3AD390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9" tIns="47109" rIns="94219" bIns="471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19" tIns="47109" rIns="94219" bIns="4710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19" tIns="47109" rIns="94219" bIns="471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3"/>
            <a:ext cx="3077739" cy="471053"/>
          </a:xfrm>
          <a:prstGeom prst="rect">
            <a:avLst/>
          </a:prstGeom>
        </p:spPr>
        <p:txBody>
          <a:bodyPr vert="horz" lIns="94219" tIns="47109" rIns="94219" bIns="47109" rtlCol="0" anchor="b"/>
          <a:lstStyle>
            <a:lvl1pPr algn="r">
              <a:defRPr sz="1200"/>
            </a:lvl1pPr>
          </a:lstStyle>
          <a:p>
            <a:fld id="{56E3F2EC-8240-4F0A-906E-3BAB3E55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99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4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0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349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04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9467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01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2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4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2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45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9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18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06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7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8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C6A9E-E56B-4BE3-AC40-F6E2E799D3FD}" type="datetimeFigureOut">
              <a:rPr lang="en-US" smtClean="0"/>
              <a:t>4/24/2022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C6A9E-E56B-4BE3-AC40-F6E2E799D3FD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886BD21-99C8-4A84-91B2-10654D1FC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n.cdc.gov/psr/nationalsummary/nshai.aspx" TargetMode="External"/><Relationship Id="rId2" Type="http://schemas.openxmlformats.org/officeDocument/2006/relationships/hyperlink" Target="https://doi-org.ezproxy.humboldt.edu/10.1016/j.ajic.2017.08.03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1134CB72-ABCA-49A9-AA11-07D7FDFB38F0}"/>
              </a:ext>
            </a:extLst>
          </p:cNvPr>
          <p:cNvSpPr/>
          <p:nvPr/>
        </p:nvSpPr>
        <p:spPr>
          <a:xfrm rot="10800000">
            <a:off x="0" y="0"/>
            <a:ext cx="12192000" cy="646330"/>
          </a:xfrm>
          <a:prstGeom prst="round2Same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241006-4172-41F9-AE6A-93102FC367F2}"/>
              </a:ext>
            </a:extLst>
          </p:cNvPr>
          <p:cNvSpPr txBox="1"/>
          <p:nvPr/>
        </p:nvSpPr>
        <p:spPr>
          <a:xfrm>
            <a:off x="392779" y="64185"/>
            <a:ext cx="11406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Lato Black" panose="020F0A02020204030203" pitchFamily="34" charset="0"/>
              </a:rPr>
              <a:t>Decreasing Non-Ventilator Hospital Acquired Pneumonia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0A4094-E4FC-4949-926F-2BBDF18AF56D}"/>
              </a:ext>
            </a:extLst>
          </p:cNvPr>
          <p:cNvSpPr/>
          <p:nvPr/>
        </p:nvSpPr>
        <p:spPr>
          <a:xfrm>
            <a:off x="4344443" y="4413513"/>
            <a:ext cx="3561761" cy="307777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E4BB920-7428-473C-9E90-839A07858C43}"/>
              </a:ext>
            </a:extLst>
          </p:cNvPr>
          <p:cNvSpPr/>
          <p:nvPr/>
        </p:nvSpPr>
        <p:spPr>
          <a:xfrm>
            <a:off x="316583" y="829550"/>
            <a:ext cx="3561761" cy="307777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18EAD0-9D27-4292-B426-CEEC72194226}"/>
              </a:ext>
            </a:extLst>
          </p:cNvPr>
          <p:cNvSpPr txBox="1"/>
          <p:nvPr/>
        </p:nvSpPr>
        <p:spPr>
          <a:xfrm>
            <a:off x="480762" y="832853"/>
            <a:ext cx="3233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Background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4611ADB-152E-45EB-88B8-50AE0294BBA3}"/>
              </a:ext>
            </a:extLst>
          </p:cNvPr>
          <p:cNvGrpSpPr/>
          <p:nvPr/>
        </p:nvGrpSpPr>
        <p:grpSpPr>
          <a:xfrm>
            <a:off x="392779" y="3842141"/>
            <a:ext cx="3561761" cy="307777"/>
            <a:chOff x="344076" y="3706509"/>
            <a:chExt cx="3561761" cy="307777"/>
          </a:xfrm>
          <a:solidFill>
            <a:schemeClr val="accent2">
              <a:lumMod val="5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AE2D93A-237B-403E-AB89-FC723715C5C6}"/>
                </a:ext>
              </a:extLst>
            </p:cNvPr>
            <p:cNvSpPr/>
            <p:nvPr/>
          </p:nvSpPr>
          <p:spPr>
            <a:xfrm>
              <a:off x="344076" y="3706509"/>
              <a:ext cx="3561761" cy="30777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D13ED3B-2420-42FF-838E-84EDBEC125ED}"/>
                </a:ext>
              </a:extLst>
            </p:cNvPr>
            <p:cNvSpPr txBox="1"/>
            <p:nvPr/>
          </p:nvSpPr>
          <p:spPr>
            <a:xfrm>
              <a:off x="508259" y="3706509"/>
              <a:ext cx="323339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Lato" panose="020F0502020204030203" pitchFamily="34" charset="0"/>
                </a:rPr>
                <a:t>Importance of Issue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CA3B86B-E455-469C-872F-8346CCF6B9C4}"/>
              </a:ext>
            </a:extLst>
          </p:cNvPr>
          <p:cNvGrpSpPr/>
          <p:nvPr/>
        </p:nvGrpSpPr>
        <p:grpSpPr>
          <a:xfrm>
            <a:off x="8313655" y="3028947"/>
            <a:ext cx="3561761" cy="307777"/>
            <a:chOff x="206290" y="5595215"/>
            <a:chExt cx="3561761" cy="307777"/>
          </a:xfrm>
          <a:solidFill>
            <a:schemeClr val="accent2">
              <a:lumMod val="50000"/>
            </a:schemeClr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6AEA319-7F2B-4829-AF8F-078813C446B1}"/>
                </a:ext>
              </a:extLst>
            </p:cNvPr>
            <p:cNvSpPr/>
            <p:nvPr/>
          </p:nvSpPr>
          <p:spPr>
            <a:xfrm>
              <a:off x="206290" y="5595215"/>
              <a:ext cx="3561761" cy="30777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5F0CC7-FAB9-47F8-9278-AA3AA1E694CD}"/>
                </a:ext>
              </a:extLst>
            </p:cNvPr>
            <p:cNvSpPr txBox="1"/>
            <p:nvPr/>
          </p:nvSpPr>
          <p:spPr>
            <a:xfrm>
              <a:off x="353865" y="5598746"/>
              <a:ext cx="323339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Lato" panose="020F0502020204030203" pitchFamily="34" charset="0"/>
                </a:rPr>
                <a:t>Framework </a:t>
              </a: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44571E8-6B54-479B-A186-8C2A31235B23}"/>
              </a:ext>
            </a:extLst>
          </p:cNvPr>
          <p:cNvSpPr/>
          <p:nvPr/>
        </p:nvSpPr>
        <p:spPr>
          <a:xfrm>
            <a:off x="4315119" y="816502"/>
            <a:ext cx="3561761" cy="307777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D55A35-F8F7-42F5-93CD-9544D69EC501}"/>
              </a:ext>
            </a:extLst>
          </p:cNvPr>
          <p:cNvSpPr txBox="1"/>
          <p:nvPr/>
        </p:nvSpPr>
        <p:spPr>
          <a:xfrm>
            <a:off x="4479299" y="819804"/>
            <a:ext cx="3233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Key Concepts &amp; Outcomes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FB81219-C405-440F-9C9A-EB34F9FF6511}"/>
              </a:ext>
            </a:extLst>
          </p:cNvPr>
          <p:cNvSpPr/>
          <p:nvPr/>
        </p:nvSpPr>
        <p:spPr>
          <a:xfrm>
            <a:off x="4371936" y="2429243"/>
            <a:ext cx="3561761" cy="307777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F6ABBC-850A-4D20-8072-86CF011609E7}"/>
              </a:ext>
            </a:extLst>
          </p:cNvPr>
          <p:cNvSpPr txBox="1"/>
          <p:nvPr/>
        </p:nvSpPr>
        <p:spPr>
          <a:xfrm>
            <a:off x="4536117" y="2432545"/>
            <a:ext cx="3233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Interventions &amp; Solutions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5E2649-F323-429F-9966-593B94D42EAE}"/>
              </a:ext>
            </a:extLst>
          </p:cNvPr>
          <p:cNvSpPr txBox="1"/>
          <p:nvPr/>
        </p:nvSpPr>
        <p:spPr>
          <a:xfrm>
            <a:off x="4508627" y="4416816"/>
            <a:ext cx="3233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Key Players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01C0D1-3F72-471E-8701-31B4D7A70917}"/>
              </a:ext>
            </a:extLst>
          </p:cNvPr>
          <p:cNvSpPr/>
          <p:nvPr/>
        </p:nvSpPr>
        <p:spPr>
          <a:xfrm>
            <a:off x="8313656" y="796892"/>
            <a:ext cx="3561761" cy="307777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4D4DD6-3F51-42F5-9462-36233012A14E}"/>
              </a:ext>
            </a:extLst>
          </p:cNvPr>
          <p:cNvSpPr txBox="1"/>
          <p:nvPr/>
        </p:nvSpPr>
        <p:spPr>
          <a:xfrm>
            <a:off x="8477842" y="796150"/>
            <a:ext cx="3233394" cy="27699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Evaluation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F043BF0-9916-4CF9-BC41-216F5021A1B2}"/>
              </a:ext>
            </a:extLst>
          </p:cNvPr>
          <p:cNvGrpSpPr/>
          <p:nvPr/>
        </p:nvGrpSpPr>
        <p:grpSpPr>
          <a:xfrm>
            <a:off x="8358243" y="4168655"/>
            <a:ext cx="3561761" cy="307777"/>
            <a:chOff x="8313656" y="3860397"/>
            <a:chExt cx="3561761" cy="30777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E2F5C2D-F21C-4FEB-B4CA-E467597567EC}"/>
                </a:ext>
              </a:extLst>
            </p:cNvPr>
            <p:cNvSpPr/>
            <p:nvPr/>
          </p:nvSpPr>
          <p:spPr>
            <a:xfrm>
              <a:off x="8313656" y="3860397"/>
              <a:ext cx="3561761" cy="307777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1CECC0-EFA5-4DE8-838B-41C918285F45}"/>
                </a:ext>
              </a:extLst>
            </p:cNvPr>
            <p:cNvSpPr txBox="1"/>
            <p:nvPr/>
          </p:nvSpPr>
          <p:spPr>
            <a:xfrm>
              <a:off x="8477840" y="3863698"/>
              <a:ext cx="3233394" cy="27699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Lato" panose="020F0502020204030203" pitchFamily="34" charset="0"/>
                </a:rPr>
                <a:t>References</a:t>
              </a: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FE9C9B5-5402-491B-99D5-177CEC3D686B}"/>
              </a:ext>
            </a:extLst>
          </p:cNvPr>
          <p:cNvSpPr/>
          <p:nvPr/>
        </p:nvSpPr>
        <p:spPr>
          <a:xfrm>
            <a:off x="3747617" y="5922237"/>
            <a:ext cx="4469812" cy="871578"/>
          </a:xfrm>
          <a:prstGeom prst="roundRect">
            <a:avLst/>
          </a:prstGeom>
          <a:solidFill>
            <a:schemeClr val="bg1"/>
          </a:solidFill>
          <a:ln>
            <a:solidFill>
              <a:srgbClr val="0A55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4B2B55-84CC-4C4B-88EE-DF01E8CA569D}"/>
              </a:ext>
            </a:extLst>
          </p:cNvPr>
          <p:cNvSpPr txBox="1"/>
          <p:nvPr/>
        </p:nvSpPr>
        <p:spPr>
          <a:xfrm>
            <a:off x="4747617" y="6489498"/>
            <a:ext cx="2455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Lato" panose="020F0502020204030203" pitchFamily="34" charset="0"/>
              </a:rPr>
              <a:t>Regina Renee Schuetzle Taylor, RN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F8ECB1-8855-448A-8E70-5BC2C930DE39}"/>
              </a:ext>
            </a:extLst>
          </p:cNvPr>
          <p:cNvSpPr txBox="1"/>
          <p:nvPr/>
        </p:nvSpPr>
        <p:spPr>
          <a:xfrm>
            <a:off x="316582" y="1292743"/>
            <a:ext cx="35342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to" panose="020F0502020204030203" pitchFamily="34" charset="0"/>
              </a:rPr>
              <a:t>Pneumonia is an infection of the lungs that may be caused by bacteria, viruses, or fungi.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latin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to" panose="020F0502020204030203" pitchFamily="34" charset="0"/>
              </a:rPr>
              <a:t>Pneumonia is the #1 hospital acquired infection. </a:t>
            </a:r>
          </a:p>
          <a:p>
            <a:endParaRPr lang="en-US" sz="1000" dirty="0">
              <a:latin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to" panose="020F0502020204030203" pitchFamily="34" charset="0"/>
              </a:rPr>
              <a:t>HAP is pneumonia that occurs when patient develops symptoms &gt; 48 </a:t>
            </a:r>
            <a:r>
              <a:rPr lang="en-US" sz="1000" dirty="0" err="1">
                <a:latin typeface="Lato" panose="020F0502020204030203" pitchFamily="34" charset="0"/>
              </a:rPr>
              <a:t>hrs</a:t>
            </a:r>
            <a:r>
              <a:rPr lang="en-US" sz="1000" dirty="0">
                <a:latin typeface="Lato" panose="020F0502020204030203" pitchFamily="34" charset="0"/>
              </a:rPr>
              <a:t> following admission.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latin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to" panose="020F0502020204030203" pitchFamily="34" charset="0"/>
              </a:rPr>
              <a:t>The lack of oral care contributes to non-ventilator hospital acquired pneumonia (NV-HAP) </a:t>
            </a:r>
          </a:p>
          <a:p>
            <a:endParaRPr lang="en-US" sz="1000" dirty="0">
              <a:latin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to" panose="020F0502020204030203" pitchFamily="34" charset="0"/>
              </a:rPr>
              <a:t>Non ventilator patients, who do not receive regular oral care, compared with those with oral care, are at a greater risk of contracting non-ventilator hospital acquired pneumonia. (NV-HAP)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FFE00F-8A54-40EE-93E3-8DDED6A71279}"/>
              </a:ext>
            </a:extLst>
          </p:cNvPr>
          <p:cNvSpPr txBox="1"/>
          <p:nvPr/>
        </p:nvSpPr>
        <p:spPr>
          <a:xfrm>
            <a:off x="271996" y="4322544"/>
            <a:ext cx="353426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to" panose="020F0502020204030203" pitchFamily="34" charset="0"/>
              </a:rPr>
              <a:t>Patients who receive oral care 2-3 times/day have a 37% decrease of acquiring NV-HAP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latin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to" panose="020F0502020204030203" pitchFamily="34" charset="0"/>
              </a:rPr>
              <a:t>Patients should be educated on the importance of oral care.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latin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to" panose="020F0502020204030203" pitchFamily="34" charset="0"/>
              </a:rPr>
              <a:t>NV-HAP can reduce quality of life for patients.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latin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to" panose="020F0502020204030203" pitchFamily="34" charset="0"/>
              </a:rPr>
              <a:t>Tens of thousands of people in the U.S. die from pneumonia every year, most of them adults over the age of 65.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904FF6-18AC-40A7-85CC-ECD73F91EF4E}"/>
              </a:ext>
            </a:extLst>
          </p:cNvPr>
          <p:cNvSpPr txBox="1"/>
          <p:nvPr/>
        </p:nvSpPr>
        <p:spPr>
          <a:xfrm>
            <a:off x="8341150" y="3358191"/>
            <a:ext cx="35342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to" panose="020F0502020204030203" pitchFamily="34" charset="0"/>
              </a:rPr>
              <a:t>The Iowa model best suits this project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latin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to" panose="020F0502020204030203" pitchFamily="34" charset="0"/>
              </a:rPr>
              <a:t>The framework of the Iowa model shadows the basis of this project. </a:t>
            </a:r>
          </a:p>
          <a:p>
            <a:endParaRPr lang="en-US" sz="1000" dirty="0">
              <a:latin typeface="Lato" panose="020F050202020403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E3649F-1220-43F9-BBD1-81690BE8C018}"/>
              </a:ext>
            </a:extLst>
          </p:cNvPr>
          <p:cNvSpPr txBox="1"/>
          <p:nvPr/>
        </p:nvSpPr>
        <p:spPr>
          <a:xfrm>
            <a:off x="4328861" y="1274256"/>
            <a:ext cx="3534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to" panose="020F0502020204030203" pitchFamily="34" charset="0"/>
              </a:rPr>
              <a:t>Decrease incidences of NV-HAP in hospitalized patients.</a:t>
            </a:r>
          </a:p>
          <a:p>
            <a:endParaRPr lang="en-US" sz="1000" dirty="0">
              <a:latin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to" panose="020F0502020204030203" pitchFamily="34" charset="0"/>
              </a:rPr>
              <a:t>50% of patients will brush their teeth at least 2 x’s per day while in the hospital  </a:t>
            </a:r>
          </a:p>
          <a:p>
            <a:endParaRPr lang="en-US" sz="1000" dirty="0">
              <a:latin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to" panose="020F0502020204030203" pitchFamily="34" charset="0"/>
              </a:rPr>
              <a:t>Lower rates of patients with hospital acquired infections.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8A71AC-A84F-4C39-857C-B763B74AA979}"/>
              </a:ext>
            </a:extLst>
          </p:cNvPr>
          <p:cNvSpPr txBox="1"/>
          <p:nvPr/>
        </p:nvSpPr>
        <p:spPr>
          <a:xfrm>
            <a:off x="4371936" y="2797322"/>
            <a:ext cx="35342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Lato" panose="020F0502020204030203" pitchFamily="34" charset="0"/>
              </a:rPr>
              <a:t>Teach patients, who are able, to brush their teeth 2-3 daily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latin typeface="Lato" panose="020F0502020204030203" pitchFamily="34" charset="0"/>
            </a:endParaRP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Lato" panose="020F0502020204030203" pitchFamily="34" charset="0"/>
              </a:rPr>
              <a:t>Have nursing staff complete oral health hygiene training in Health Stream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latin typeface="Lato" panose="020F0502020204030203" pitchFamily="34" charset="0"/>
            </a:endParaRP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Lato" panose="020F0502020204030203" pitchFamily="34" charset="0"/>
              </a:rPr>
              <a:t>Administration would create and implement a policy to a) mandate oral care training for nursing staff and b) include oral care in nurse’s aides tasks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E18309-273C-4C6E-98F3-76D64AA3F501}"/>
              </a:ext>
            </a:extLst>
          </p:cNvPr>
          <p:cNvSpPr txBox="1"/>
          <p:nvPr/>
        </p:nvSpPr>
        <p:spPr>
          <a:xfrm>
            <a:off x="4399430" y="4756337"/>
            <a:ext cx="35342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to" panose="020F0502020204030203" pitchFamily="34" charset="0"/>
              </a:rPr>
              <a:t>All patients in the hospital.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to" panose="020F0502020204030203" pitchFamily="34" charset="0"/>
              </a:rPr>
              <a:t>Families and care givers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to" panose="020F0502020204030203" pitchFamily="34" charset="0"/>
              </a:rPr>
              <a:t>Nurse’s aides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to" panose="020F0502020204030203" pitchFamily="34" charset="0"/>
              </a:rPr>
              <a:t>Charge nurses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to" panose="020F0502020204030203" pitchFamily="34" charset="0"/>
              </a:rPr>
              <a:t>Administration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to" panose="020F0502020204030203" pitchFamily="34" charset="0"/>
              </a:rPr>
              <a:t>Nursing Staff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to" panose="020F0502020204030203" pitchFamily="34" charset="0"/>
              </a:rPr>
              <a:t>Materials managers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028667-97BB-4D16-8D12-BBCBFC20431A}"/>
              </a:ext>
            </a:extLst>
          </p:cNvPr>
          <p:cNvSpPr txBox="1"/>
          <p:nvPr/>
        </p:nvSpPr>
        <p:spPr>
          <a:xfrm>
            <a:off x="8310793" y="1124279"/>
            <a:ext cx="35342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to" panose="020F0502020204030203" pitchFamily="34" charset="0"/>
              </a:rPr>
              <a:t>Tracking who/how often the patient education happened by recording in electronic medical record (EMR)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latin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to" panose="020F0502020204030203" pitchFamily="34" charset="0"/>
              </a:rPr>
              <a:t> Pre &amp; Post survey demonstrating nursing staff has been adequately trained</a:t>
            </a:r>
          </a:p>
          <a:p>
            <a:endParaRPr lang="en-US" sz="1000" dirty="0">
              <a:latin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to" panose="020F0502020204030203" pitchFamily="34" charset="0"/>
              </a:rPr>
              <a:t>Meeting minutes of administration meetings regarding development and passage of policy.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latin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latin typeface="Lato" panose="020F0502020204030203" pitchFamily="34" charset="0"/>
              </a:rPr>
              <a:t>Policy would be created and implemented by administration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4222E7-1EE8-4C67-B0D9-2E6E111B8EDD}"/>
              </a:ext>
            </a:extLst>
          </p:cNvPr>
          <p:cNvSpPr txBox="1"/>
          <p:nvPr/>
        </p:nvSpPr>
        <p:spPr>
          <a:xfrm>
            <a:off x="8444384" y="4567401"/>
            <a:ext cx="35342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/>
            <a:r>
              <a:rPr lang="en-US" sz="1000" dirty="0">
                <a:latin typeface="Lato" panose="020F0502020204030203" pitchFamily="34" charset="0"/>
              </a:rPr>
              <a:t>Baker, D., &amp; Quinn, B. (2018). Hospital acquired pneumonia prevention Initiative-2: incidence of </a:t>
            </a:r>
            <a:r>
              <a:rPr lang="en-US" sz="1000" dirty="0" err="1">
                <a:latin typeface="Lato" panose="020F0502020204030203" pitchFamily="34" charset="0"/>
              </a:rPr>
              <a:t>nonventilator</a:t>
            </a:r>
            <a:r>
              <a:rPr lang="en-US" sz="1000" dirty="0">
                <a:latin typeface="Lato" panose="020F0502020204030203" pitchFamily="34" charset="0"/>
              </a:rPr>
              <a:t> hospital-acquired pneumonia in the united states. American Journal of Infection Control, 46(1), 2–7. </a:t>
            </a:r>
            <a:r>
              <a:rPr lang="en-US" sz="1000" dirty="0">
                <a:latin typeface="Lato" panose="020F050202020403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https://doi-org.ezproxy.humboldt.edu/10.1016/j.ajic.2017.08.036</a:t>
            </a:r>
            <a:endParaRPr lang="en-US" sz="1000" dirty="0">
              <a:latin typeface="Lato" panose="020F0502020204030203" pitchFamily="34" charset="0"/>
            </a:endParaRPr>
          </a:p>
          <a:p>
            <a:pPr marL="457200" marR="0" indent="-457200"/>
            <a:endParaRPr lang="en-US" sz="1000" dirty="0">
              <a:latin typeface="Lato" panose="020F0502020204030203" pitchFamily="34" charset="0"/>
            </a:endParaRPr>
          </a:p>
          <a:p>
            <a:pPr marL="457200" marR="0" indent="-457200"/>
            <a:r>
              <a:rPr lang="en-US" sz="1000" dirty="0">
                <a:latin typeface="Lato" panose="020F0502020204030203" pitchFamily="34" charset="0"/>
              </a:rPr>
              <a:t>Centers for Disease Control and Prevention. Healthcare-associated infections Prevention status report national summary. </a:t>
            </a:r>
            <a:r>
              <a:rPr lang="en-US" sz="1000" dirty="0">
                <a:latin typeface="Lato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https://wwwn.cdc.gov/psr/nationalsummary/nshai.aspx</a:t>
            </a:r>
            <a:r>
              <a:rPr lang="en-US" sz="1000" dirty="0">
                <a:latin typeface="Lato" panose="020F0502020204030203" pitchFamily="34" charset="0"/>
              </a:rPr>
              <a:t> </a:t>
            </a:r>
          </a:p>
          <a:p>
            <a:r>
              <a:rPr lang="en-US" sz="1000" dirty="0">
                <a:latin typeface="Lato" panose="020F0502020204030203" pitchFamily="34" charset="0"/>
              </a:rPr>
              <a:t>. 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A225AB7-8CF2-41E4-B364-5C743956F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683" y="5993847"/>
            <a:ext cx="1191046" cy="38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9670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550</TotalTime>
  <Words>443</Words>
  <Application>Microsoft Office PowerPoint</Application>
  <PresentationFormat>Widescreen</PresentationFormat>
  <Paragraphs>57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Lato</vt:lpstr>
      <vt:lpstr>Lato Black</vt:lpstr>
      <vt:lpstr>Trebuchet MS</vt:lpstr>
      <vt:lpstr>Wingdings 3</vt:lpstr>
      <vt:lpstr>Facet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Eden J Donahue (she/her)</dc:creator>
  <cp:lastModifiedBy>regina@shasta.com</cp:lastModifiedBy>
  <cp:revision>29</cp:revision>
  <cp:lastPrinted>2022-04-24T19:16:26Z</cp:lastPrinted>
  <dcterms:created xsi:type="dcterms:W3CDTF">2022-04-15T16:07:24Z</dcterms:created>
  <dcterms:modified xsi:type="dcterms:W3CDTF">2022-04-24T19:20:11Z</dcterms:modified>
</cp:coreProperties>
</file>