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55C"/>
    <a:srgbClr val="3B693D"/>
    <a:srgbClr val="2876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159B5-F9B7-44CA-975D-B33B3E3AD390}" type="datetimeFigureOut">
              <a:rPr lang="en-US" smtClean="0"/>
              <a:t>4/24/2022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3F2EC-8240-4F0A-906E-3BAB3E555400}" type="slidenum">
              <a:rPr lang="en-US" smtClean="0"/>
              <a:t>‹#›</a:t>
            </a:fld>
            <a:endParaRPr lang="en-US"/>
          </a:p>
        </p:txBody>
      </p:sp>
    </p:spTree>
    <p:extLst>
      <p:ext uri="{BB962C8B-B14F-4D97-AF65-F5344CB8AC3E}">
        <p14:creationId xmlns:p14="http://schemas.microsoft.com/office/powerpoint/2010/main" val="167089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610D-7E1A-4242-8094-54358BC43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E6027C-AD5B-4B31-9AF0-6C79E7563C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0A57BA-10B4-4F4E-AAE7-25CC4EB4B4E7}"/>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5" name="Footer Placeholder 4">
            <a:extLst>
              <a:ext uri="{FF2B5EF4-FFF2-40B4-BE49-F238E27FC236}">
                <a16:creationId xmlns:a16="http://schemas.microsoft.com/office/drawing/2014/main" id="{389658EA-C584-4A6D-AF88-88D87D54F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AE281-45F7-4718-BD05-2F8C93C65E05}"/>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71195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704C-C001-4A2B-AEB6-DEEB00CEE1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710A9-D053-4EE9-94F0-B4F7CC63C3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20CE7-078A-44B6-9581-3C7A7DDC9238}"/>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5" name="Footer Placeholder 4">
            <a:extLst>
              <a:ext uri="{FF2B5EF4-FFF2-40B4-BE49-F238E27FC236}">
                <a16:creationId xmlns:a16="http://schemas.microsoft.com/office/drawing/2014/main" id="{9D31C06E-CA6C-45ED-98C9-6456BC65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5491A-DE90-429B-8A25-F5982DDE1743}"/>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133759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E1E99-6643-4EEE-8FD1-63138BB1A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BD1C8B-B639-4669-91C2-4DC83197FE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844B2-EEA5-42AA-85E0-6E4257318CF7}"/>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5" name="Footer Placeholder 4">
            <a:extLst>
              <a:ext uri="{FF2B5EF4-FFF2-40B4-BE49-F238E27FC236}">
                <a16:creationId xmlns:a16="http://schemas.microsoft.com/office/drawing/2014/main" id="{6F64803F-211D-41CF-B9C0-9BC3266A6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441CD-AAD3-41AF-BF28-A9DC1209C82C}"/>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289220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F257-76FE-4D87-A3E3-8432FC1DD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5629E-5DB7-4463-94B9-395F497689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236C7-1649-47C4-B02E-E7DF5A00888A}"/>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5" name="Footer Placeholder 4">
            <a:extLst>
              <a:ext uri="{FF2B5EF4-FFF2-40B4-BE49-F238E27FC236}">
                <a16:creationId xmlns:a16="http://schemas.microsoft.com/office/drawing/2014/main" id="{916969B8-8449-4048-AB59-23FF9C9F1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1618-A0F0-4E5B-8F9E-D6EA2ABDBEAC}"/>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273155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DCF8-5AD8-4648-AF6F-C0C549EA18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53D00A-0628-4E40-AD46-25DC24ED33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8A94FB-23AA-4498-A705-F1AC524F2AD1}"/>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5" name="Footer Placeholder 4">
            <a:extLst>
              <a:ext uri="{FF2B5EF4-FFF2-40B4-BE49-F238E27FC236}">
                <a16:creationId xmlns:a16="http://schemas.microsoft.com/office/drawing/2014/main" id="{365E0C2B-63E7-4AA6-A755-875742B6A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ABF29-7EE2-4052-9E1F-E8569E552638}"/>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334548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3FE9-E510-498C-94FA-98C1A76FA2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9654C8-4A22-4284-9547-D02074C332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30F8F-CBD8-4683-89E2-4DE06239A6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45872-4018-4110-8557-021003BE527F}"/>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6" name="Footer Placeholder 5">
            <a:extLst>
              <a:ext uri="{FF2B5EF4-FFF2-40B4-BE49-F238E27FC236}">
                <a16:creationId xmlns:a16="http://schemas.microsoft.com/office/drawing/2014/main" id="{E585F8E9-4AC5-4451-9C92-04C51DB85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DD3D-A912-42D7-A5F6-93CD31E2A32C}"/>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205312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E8BB-79D8-4AD2-A87B-1D5CC9F975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108BC-1792-484C-A154-E58FA6DA1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AAB268-1C75-40A2-905E-9CB3A7F040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8ADC1-F77C-47EE-A874-CBDD0B5E8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C1DEEB-5558-40BE-93CF-796E75A8BB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5C9CBC-94A2-4929-A7DD-BE190AAAC7E7}"/>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8" name="Footer Placeholder 7">
            <a:extLst>
              <a:ext uri="{FF2B5EF4-FFF2-40B4-BE49-F238E27FC236}">
                <a16:creationId xmlns:a16="http://schemas.microsoft.com/office/drawing/2014/main" id="{32873A3B-7FFB-49A2-83C7-9404C846EE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34BF69-AD13-456F-9E46-146C74371BA4}"/>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302941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9C36-502A-4190-A885-4A592C3728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C7D8D1-8CC7-47C9-B175-3FFA8A0A8F00}"/>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4" name="Footer Placeholder 3">
            <a:extLst>
              <a:ext uri="{FF2B5EF4-FFF2-40B4-BE49-F238E27FC236}">
                <a16:creationId xmlns:a16="http://schemas.microsoft.com/office/drawing/2014/main" id="{7502A128-6E43-4364-85E8-935B125199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539CAF-BFC2-4BAB-9266-4418FCF06BA5}"/>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215536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211FB-C4F2-46C8-91A4-9A9623A3CAD1}"/>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3" name="Footer Placeholder 2">
            <a:extLst>
              <a:ext uri="{FF2B5EF4-FFF2-40B4-BE49-F238E27FC236}">
                <a16:creationId xmlns:a16="http://schemas.microsoft.com/office/drawing/2014/main" id="{5999639F-A6E8-4879-9680-075535A4FC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3394F1-7CA8-4BB1-A1EE-87ED7F916D52}"/>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56704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D6C3-4C81-4ED1-9232-D492739E60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2B97D2-6DA4-4212-985D-8D92C46DF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2820D-DA91-4422-90EE-FAE422197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F20CDA-0FAA-4A5E-A68E-9C0E3E6BC6D9}"/>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6" name="Footer Placeholder 5">
            <a:extLst>
              <a:ext uri="{FF2B5EF4-FFF2-40B4-BE49-F238E27FC236}">
                <a16:creationId xmlns:a16="http://schemas.microsoft.com/office/drawing/2014/main" id="{1437446D-AC4E-4302-984F-96A6DC528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8D961-5F08-4E1B-8E30-A8D6568355F5}"/>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327543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47D0-AA3F-48DF-89E1-C0D3983D8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44C25B-D01E-4EA6-A5DD-C525C2690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5F4DC-124B-49D4-B33C-2377D57FC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300540-2140-4782-A74A-565F03C5C862}"/>
              </a:ext>
            </a:extLst>
          </p:cNvPr>
          <p:cNvSpPr>
            <a:spLocks noGrp="1"/>
          </p:cNvSpPr>
          <p:nvPr>
            <p:ph type="dt" sz="half" idx="10"/>
          </p:nvPr>
        </p:nvSpPr>
        <p:spPr/>
        <p:txBody>
          <a:bodyPr/>
          <a:lstStyle/>
          <a:p>
            <a:fld id="{89FC6A9E-E56B-4BE3-AC40-F6E2E799D3FD}" type="datetimeFigureOut">
              <a:rPr lang="en-US" smtClean="0"/>
              <a:t>4/24/2022</a:t>
            </a:fld>
            <a:endParaRPr lang="en-US"/>
          </a:p>
        </p:txBody>
      </p:sp>
      <p:sp>
        <p:nvSpPr>
          <p:cNvPr id="6" name="Footer Placeholder 5">
            <a:extLst>
              <a:ext uri="{FF2B5EF4-FFF2-40B4-BE49-F238E27FC236}">
                <a16:creationId xmlns:a16="http://schemas.microsoft.com/office/drawing/2014/main" id="{0CF54673-6265-42EF-8D04-C7AA5372D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9B74E-842C-4014-B1C3-0DFEA3E4C1B6}"/>
              </a:ext>
            </a:extLst>
          </p:cNvPr>
          <p:cNvSpPr>
            <a:spLocks noGrp="1"/>
          </p:cNvSpPr>
          <p:nvPr>
            <p:ph type="sldNum" sz="quarter" idx="12"/>
          </p:nvPr>
        </p:nvSpPr>
        <p:spPr/>
        <p:txBody>
          <a:bodyPr/>
          <a:lstStyle/>
          <a:p>
            <a:fld id="{A886BD21-99C8-4A84-91B2-10654D1FC808}" type="slidenum">
              <a:rPr lang="en-US" smtClean="0"/>
              <a:t>‹#›</a:t>
            </a:fld>
            <a:endParaRPr lang="en-US"/>
          </a:p>
        </p:txBody>
      </p:sp>
    </p:spTree>
    <p:extLst>
      <p:ext uri="{BB962C8B-B14F-4D97-AF65-F5344CB8AC3E}">
        <p14:creationId xmlns:p14="http://schemas.microsoft.com/office/powerpoint/2010/main" val="134080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79127-46F7-488A-9A48-0899AEBFA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EF5331-CF73-4607-BAA6-0126C879C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0C5E-783E-415A-AA1E-B9700893B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C6A9E-E56B-4BE3-AC40-F6E2E799D3FD}" type="datetimeFigureOut">
              <a:rPr lang="en-US" smtClean="0"/>
              <a:t>4/24/2022</a:t>
            </a:fld>
            <a:endParaRPr lang="en-US"/>
          </a:p>
        </p:txBody>
      </p:sp>
      <p:sp>
        <p:nvSpPr>
          <p:cNvPr id="5" name="Footer Placeholder 4">
            <a:extLst>
              <a:ext uri="{FF2B5EF4-FFF2-40B4-BE49-F238E27FC236}">
                <a16:creationId xmlns:a16="http://schemas.microsoft.com/office/drawing/2014/main" id="{21AA297C-20B5-4F37-B8B5-13404B677B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812433-A521-4F44-9EF6-983801252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6BD21-99C8-4A84-91B2-10654D1FC808}" type="slidenum">
              <a:rPr lang="en-US" smtClean="0"/>
              <a:t>‹#›</a:t>
            </a:fld>
            <a:endParaRPr lang="en-US"/>
          </a:p>
        </p:txBody>
      </p:sp>
    </p:spTree>
    <p:extLst>
      <p:ext uri="{BB962C8B-B14F-4D97-AF65-F5344CB8AC3E}">
        <p14:creationId xmlns:p14="http://schemas.microsoft.com/office/powerpoint/2010/main" val="300554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tionalpartnership.org/our-work/resources/health/maternity/why-is-the-c-section-rate-so-high.pdf" TargetMode="External"/><Relationship Id="rId7" Type="http://schemas.openxmlformats.org/officeDocument/2006/relationships/hyperlink" Target="https://creativecommons.org/licenses/by-nc/3.0/"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pngall.com/mother-png/download/25050" TargetMode="External"/><Relationship Id="rId5" Type="http://schemas.openxmlformats.org/officeDocument/2006/relationships/image" Target="../media/image2.png"/><Relationship Id="rId4" Type="http://schemas.openxmlformats.org/officeDocument/2006/relationships/hyperlink" Target="https://health.gov/healthypeople/objectives-and-data/browse-objectives/pregnancy-and-childbirth/reduce-cesarean-births-among-low-risk-women-no-prior-births-mich-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1134CB72-ABCA-49A9-AA11-07D7FDFB38F0}"/>
              </a:ext>
            </a:extLst>
          </p:cNvPr>
          <p:cNvSpPr/>
          <p:nvPr/>
        </p:nvSpPr>
        <p:spPr>
          <a:xfrm rot="10800000">
            <a:off x="0" y="0"/>
            <a:ext cx="12192000" cy="646330"/>
          </a:xfrm>
          <a:prstGeom prst="round2Same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241006-4172-41F9-AE6A-93102FC367F2}"/>
              </a:ext>
            </a:extLst>
          </p:cNvPr>
          <p:cNvSpPr txBox="1"/>
          <p:nvPr/>
        </p:nvSpPr>
        <p:spPr>
          <a:xfrm>
            <a:off x="392779" y="64185"/>
            <a:ext cx="11406433" cy="1200329"/>
          </a:xfrm>
          <a:prstGeom prst="rect">
            <a:avLst/>
          </a:prstGeom>
          <a:noFill/>
        </p:spPr>
        <p:txBody>
          <a:bodyPr wrap="square" rtlCol="0">
            <a:spAutoFit/>
          </a:bodyPr>
          <a:lstStyle/>
          <a:p>
            <a:pPr algn="ctr"/>
            <a:r>
              <a:rPr lang="en-US" sz="2400" dirty="0">
                <a:solidFill>
                  <a:schemeClr val="bg1"/>
                </a:solidFill>
                <a:latin typeface="Lato Black" panose="020F0A02020204030203" pitchFamily="34" charset="0"/>
              </a:rPr>
              <a:t>Cut It Out: Reducing Cesarean Section Rates in Low - Risk First - Time Mothers</a:t>
            </a:r>
          </a:p>
          <a:p>
            <a:pPr algn="ctr"/>
            <a:endParaRPr lang="en-US" sz="2400" dirty="0">
              <a:solidFill>
                <a:schemeClr val="bg1"/>
              </a:solidFill>
              <a:latin typeface="Lato Black" panose="020F0A02020204030203" pitchFamily="34" charset="0"/>
            </a:endParaRPr>
          </a:p>
          <a:p>
            <a:pPr algn="ctr"/>
            <a:r>
              <a:rPr lang="en-US" sz="2400" dirty="0">
                <a:solidFill>
                  <a:schemeClr val="bg1"/>
                </a:solidFill>
                <a:latin typeface="Lato Black" panose="020F0A02020204030203" pitchFamily="34" charset="0"/>
              </a:rPr>
              <a:t>le Goes Here</a:t>
            </a:r>
          </a:p>
        </p:txBody>
      </p:sp>
      <p:sp>
        <p:nvSpPr>
          <p:cNvPr id="5" name="Rectangle: Rounded Corners 4">
            <a:extLst>
              <a:ext uri="{FF2B5EF4-FFF2-40B4-BE49-F238E27FC236}">
                <a16:creationId xmlns:a16="http://schemas.microsoft.com/office/drawing/2014/main" id="{AE4BB920-7428-473C-9E90-839A07858C43}"/>
              </a:ext>
            </a:extLst>
          </p:cNvPr>
          <p:cNvSpPr/>
          <p:nvPr/>
        </p:nvSpPr>
        <p:spPr>
          <a:xfrm>
            <a:off x="316583" y="829550"/>
            <a:ext cx="3561761" cy="307777"/>
          </a:xfrm>
          <a:prstGeom prst="round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44571E8-6B54-479B-A186-8C2A31235B23}"/>
              </a:ext>
            </a:extLst>
          </p:cNvPr>
          <p:cNvSpPr/>
          <p:nvPr/>
        </p:nvSpPr>
        <p:spPr>
          <a:xfrm>
            <a:off x="4315119" y="816502"/>
            <a:ext cx="3561761" cy="307777"/>
          </a:xfrm>
          <a:prstGeom prst="round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50A4094-E4FC-4949-926F-2BBDF18AF56D}"/>
              </a:ext>
            </a:extLst>
          </p:cNvPr>
          <p:cNvSpPr/>
          <p:nvPr/>
        </p:nvSpPr>
        <p:spPr>
          <a:xfrm>
            <a:off x="8313656" y="829550"/>
            <a:ext cx="3561761" cy="307777"/>
          </a:xfrm>
          <a:prstGeom prst="round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E2D93A-237B-403E-AB89-FC723715C5C6}"/>
              </a:ext>
            </a:extLst>
          </p:cNvPr>
          <p:cNvSpPr/>
          <p:nvPr/>
        </p:nvSpPr>
        <p:spPr>
          <a:xfrm>
            <a:off x="344076" y="2742706"/>
            <a:ext cx="3561761" cy="307777"/>
          </a:xfrm>
          <a:prstGeom prst="round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endParaRPr lang="en-US" dirty="0"/>
          </a:p>
        </p:txBody>
      </p:sp>
      <p:sp>
        <p:nvSpPr>
          <p:cNvPr id="9" name="Rectangle: Rounded Corners 8">
            <a:extLst>
              <a:ext uri="{FF2B5EF4-FFF2-40B4-BE49-F238E27FC236}">
                <a16:creationId xmlns:a16="http://schemas.microsoft.com/office/drawing/2014/main" id="{36AEA319-7F2B-4829-AF8F-078813C446B1}"/>
              </a:ext>
            </a:extLst>
          </p:cNvPr>
          <p:cNvSpPr/>
          <p:nvPr/>
        </p:nvSpPr>
        <p:spPr>
          <a:xfrm>
            <a:off x="316583" y="5052131"/>
            <a:ext cx="3561761" cy="307777"/>
          </a:xfrm>
          <a:prstGeom prst="round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FB81219-C405-440F-9C9A-EB34F9FF6511}"/>
              </a:ext>
            </a:extLst>
          </p:cNvPr>
          <p:cNvSpPr/>
          <p:nvPr/>
        </p:nvSpPr>
        <p:spPr>
          <a:xfrm>
            <a:off x="4315118" y="3433704"/>
            <a:ext cx="3561761" cy="307777"/>
          </a:xfrm>
          <a:prstGeom prst="round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001C0D1-3F72-471E-8701-31B4D7A70917}"/>
              </a:ext>
            </a:extLst>
          </p:cNvPr>
          <p:cNvSpPr/>
          <p:nvPr/>
        </p:nvSpPr>
        <p:spPr>
          <a:xfrm>
            <a:off x="8341149" y="2742706"/>
            <a:ext cx="3561761" cy="307777"/>
          </a:xfrm>
          <a:prstGeom prst="round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E2F5C2D-F21C-4FEB-B4CA-E467597567EC}"/>
              </a:ext>
            </a:extLst>
          </p:cNvPr>
          <p:cNvSpPr/>
          <p:nvPr/>
        </p:nvSpPr>
        <p:spPr>
          <a:xfrm>
            <a:off x="8313656" y="5052131"/>
            <a:ext cx="3561761" cy="307777"/>
          </a:xfrm>
          <a:prstGeom prst="roundRect">
            <a:avLst/>
          </a:prstGeom>
          <a:solidFill>
            <a:srgbClr val="287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18EAD0-9D27-4292-B426-CEEC72194226}"/>
              </a:ext>
            </a:extLst>
          </p:cNvPr>
          <p:cNvSpPr txBox="1"/>
          <p:nvPr/>
        </p:nvSpPr>
        <p:spPr>
          <a:xfrm>
            <a:off x="480762" y="832853"/>
            <a:ext cx="3233394" cy="276999"/>
          </a:xfrm>
          <a:prstGeom prst="rect">
            <a:avLst/>
          </a:prstGeom>
          <a:noFill/>
        </p:spPr>
        <p:txBody>
          <a:bodyPr wrap="square" rtlCol="0">
            <a:spAutoFit/>
          </a:bodyPr>
          <a:lstStyle/>
          <a:p>
            <a:pPr algn="ctr"/>
            <a:r>
              <a:rPr lang="en-US" sz="1200" dirty="0">
                <a:solidFill>
                  <a:schemeClr val="bg1"/>
                </a:solidFill>
                <a:latin typeface="Lato" panose="020F0502020204030203" pitchFamily="34" charset="0"/>
              </a:rPr>
              <a:t>Background</a:t>
            </a:r>
          </a:p>
        </p:txBody>
      </p:sp>
      <p:sp>
        <p:nvSpPr>
          <p:cNvPr id="14" name="TextBox 13">
            <a:extLst>
              <a:ext uri="{FF2B5EF4-FFF2-40B4-BE49-F238E27FC236}">
                <a16:creationId xmlns:a16="http://schemas.microsoft.com/office/drawing/2014/main" id="{8D13ED3B-2420-42FF-838E-84EDBEC125ED}"/>
              </a:ext>
            </a:extLst>
          </p:cNvPr>
          <p:cNvSpPr txBox="1"/>
          <p:nvPr/>
        </p:nvSpPr>
        <p:spPr>
          <a:xfrm>
            <a:off x="508256" y="2746008"/>
            <a:ext cx="3233394" cy="276999"/>
          </a:xfrm>
          <a:prstGeom prst="rect">
            <a:avLst/>
          </a:prstGeom>
          <a:noFill/>
        </p:spPr>
        <p:txBody>
          <a:bodyPr wrap="square" rtlCol="0">
            <a:spAutoFit/>
          </a:bodyPr>
          <a:lstStyle/>
          <a:p>
            <a:pPr algn="ctr"/>
            <a:r>
              <a:rPr lang="en-US" sz="1200" dirty="0">
                <a:solidFill>
                  <a:schemeClr val="bg1"/>
                </a:solidFill>
                <a:latin typeface="Lato" panose="020F0502020204030203" pitchFamily="34" charset="0"/>
              </a:rPr>
              <a:t>Importance of Issue</a:t>
            </a:r>
          </a:p>
        </p:txBody>
      </p:sp>
      <p:sp>
        <p:nvSpPr>
          <p:cNvPr id="15" name="TextBox 14">
            <a:extLst>
              <a:ext uri="{FF2B5EF4-FFF2-40B4-BE49-F238E27FC236}">
                <a16:creationId xmlns:a16="http://schemas.microsoft.com/office/drawing/2014/main" id="{175F0CC7-FAB9-47F8-9278-AA3AA1E694CD}"/>
              </a:ext>
            </a:extLst>
          </p:cNvPr>
          <p:cNvSpPr txBox="1"/>
          <p:nvPr/>
        </p:nvSpPr>
        <p:spPr>
          <a:xfrm>
            <a:off x="480764" y="5055432"/>
            <a:ext cx="3233394" cy="276999"/>
          </a:xfrm>
          <a:prstGeom prst="rect">
            <a:avLst/>
          </a:prstGeom>
          <a:noFill/>
        </p:spPr>
        <p:txBody>
          <a:bodyPr wrap="square" rtlCol="0">
            <a:spAutoFit/>
          </a:bodyPr>
          <a:lstStyle/>
          <a:p>
            <a:pPr algn="ctr"/>
            <a:r>
              <a:rPr lang="en-US" sz="1200" dirty="0">
                <a:solidFill>
                  <a:schemeClr val="bg1"/>
                </a:solidFill>
                <a:latin typeface="Lato" panose="020F0502020204030203" pitchFamily="34" charset="0"/>
              </a:rPr>
              <a:t>Framework </a:t>
            </a:r>
          </a:p>
        </p:txBody>
      </p:sp>
      <p:sp>
        <p:nvSpPr>
          <p:cNvPr id="16" name="TextBox 15">
            <a:extLst>
              <a:ext uri="{FF2B5EF4-FFF2-40B4-BE49-F238E27FC236}">
                <a16:creationId xmlns:a16="http://schemas.microsoft.com/office/drawing/2014/main" id="{73D55A35-F8F7-42F5-93CD-9544D69EC501}"/>
              </a:ext>
            </a:extLst>
          </p:cNvPr>
          <p:cNvSpPr txBox="1"/>
          <p:nvPr/>
        </p:nvSpPr>
        <p:spPr>
          <a:xfrm>
            <a:off x="4479299" y="819804"/>
            <a:ext cx="3233394" cy="276999"/>
          </a:xfrm>
          <a:prstGeom prst="rect">
            <a:avLst/>
          </a:prstGeom>
          <a:noFill/>
        </p:spPr>
        <p:txBody>
          <a:bodyPr wrap="square" rtlCol="0">
            <a:spAutoFit/>
          </a:bodyPr>
          <a:lstStyle/>
          <a:p>
            <a:pPr algn="ctr"/>
            <a:r>
              <a:rPr lang="en-US" sz="1200" dirty="0">
                <a:solidFill>
                  <a:schemeClr val="bg1"/>
                </a:solidFill>
                <a:latin typeface="Lato" panose="020F0502020204030203" pitchFamily="34" charset="0"/>
              </a:rPr>
              <a:t>Key Concepts &amp; Outcomes</a:t>
            </a:r>
          </a:p>
        </p:txBody>
      </p:sp>
      <p:sp>
        <p:nvSpPr>
          <p:cNvPr id="17" name="TextBox 16">
            <a:extLst>
              <a:ext uri="{FF2B5EF4-FFF2-40B4-BE49-F238E27FC236}">
                <a16:creationId xmlns:a16="http://schemas.microsoft.com/office/drawing/2014/main" id="{9EF6ABBC-850A-4D20-8072-86CF011609E7}"/>
              </a:ext>
            </a:extLst>
          </p:cNvPr>
          <p:cNvSpPr txBox="1"/>
          <p:nvPr/>
        </p:nvSpPr>
        <p:spPr>
          <a:xfrm>
            <a:off x="4479299" y="3437006"/>
            <a:ext cx="3233394" cy="276999"/>
          </a:xfrm>
          <a:prstGeom prst="rect">
            <a:avLst/>
          </a:prstGeom>
          <a:noFill/>
        </p:spPr>
        <p:txBody>
          <a:bodyPr wrap="square" rtlCol="0">
            <a:spAutoFit/>
          </a:bodyPr>
          <a:lstStyle/>
          <a:p>
            <a:pPr algn="ctr"/>
            <a:r>
              <a:rPr lang="en-US" sz="1200" dirty="0">
                <a:solidFill>
                  <a:schemeClr val="bg1"/>
                </a:solidFill>
                <a:latin typeface="Lato" panose="020F0502020204030203" pitchFamily="34" charset="0"/>
              </a:rPr>
              <a:t>Interventions &amp; Solutions</a:t>
            </a:r>
          </a:p>
        </p:txBody>
      </p:sp>
      <p:sp>
        <p:nvSpPr>
          <p:cNvPr id="18" name="TextBox 17">
            <a:extLst>
              <a:ext uri="{FF2B5EF4-FFF2-40B4-BE49-F238E27FC236}">
                <a16:creationId xmlns:a16="http://schemas.microsoft.com/office/drawing/2014/main" id="{DF5E2649-F323-429F-9966-593B94D42EAE}"/>
              </a:ext>
            </a:extLst>
          </p:cNvPr>
          <p:cNvSpPr txBox="1"/>
          <p:nvPr/>
        </p:nvSpPr>
        <p:spPr>
          <a:xfrm>
            <a:off x="8477840" y="832853"/>
            <a:ext cx="3233394" cy="276999"/>
          </a:xfrm>
          <a:prstGeom prst="rect">
            <a:avLst/>
          </a:prstGeom>
          <a:noFill/>
        </p:spPr>
        <p:txBody>
          <a:bodyPr wrap="square" rtlCol="0">
            <a:spAutoFit/>
          </a:bodyPr>
          <a:lstStyle/>
          <a:p>
            <a:pPr algn="ctr"/>
            <a:r>
              <a:rPr lang="en-US" sz="1200" dirty="0">
                <a:solidFill>
                  <a:schemeClr val="bg1"/>
                </a:solidFill>
                <a:latin typeface="Lato" panose="020F0502020204030203" pitchFamily="34" charset="0"/>
              </a:rPr>
              <a:t>Key Players</a:t>
            </a:r>
          </a:p>
        </p:txBody>
      </p:sp>
      <p:sp>
        <p:nvSpPr>
          <p:cNvPr id="19" name="TextBox 18">
            <a:extLst>
              <a:ext uri="{FF2B5EF4-FFF2-40B4-BE49-F238E27FC236}">
                <a16:creationId xmlns:a16="http://schemas.microsoft.com/office/drawing/2014/main" id="{1C4D4DD6-3F51-42F5-9462-36233012A14E}"/>
              </a:ext>
            </a:extLst>
          </p:cNvPr>
          <p:cNvSpPr txBox="1"/>
          <p:nvPr/>
        </p:nvSpPr>
        <p:spPr>
          <a:xfrm>
            <a:off x="8505334" y="2746008"/>
            <a:ext cx="3233394" cy="276999"/>
          </a:xfrm>
          <a:prstGeom prst="rect">
            <a:avLst/>
          </a:prstGeom>
          <a:noFill/>
        </p:spPr>
        <p:txBody>
          <a:bodyPr wrap="square" rtlCol="0">
            <a:spAutoFit/>
          </a:bodyPr>
          <a:lstStyle/>
          <a:p>
            <a:pPr algn="ctr"/>
            <a:r>
              <a:rPr lang="en-US" sz="1200" dirty="0">
                <a:solidFill>
                  <a:schemeClr val="bg1"/>
                </a:solidFill>
                <a:latin typeface="Lato" panose="020F0502020204030203" pitchFamily="34" charset="0"/>
              </a:rPr>
              <a:t>Evaluation</a:t>
            </a:r>
          </a:p>
        </p:txBody>
      </p:sp>
      <p:sp>
        <p:nvSpPr>
          <p:cNvPr id="20" name="TextBox 19">
            <a:extLst>
              <a:ext uri="{FF2B5EF4-FFF2-40B4-BE49-F238E27FC236}">
                <a16:creationId xmlns:a16="http://schemas.microsoft.com/office/drawing/2014/main" id="{8D1CECC0-EFA5-4DE8-838B-41C918285F45}"/>
              </a:ext>
            </a:extLst>
          </p:cNvPr>
          <p:cNvSpPr txBox="1"/>
          <p:nvPr/>
        </p:nvSpPr>
        <p:spPr>
          <a:xfrm>
            <a:off x="8505334" y="5082909"/>
            <a:ext cx="3233394" cy="276999"/>
          </a:xfrm>
          <a:prstGeom prst="rect">
            <a:avLst/>
          </a:prstGeom>
          <a:noFill/>
        </p:spPr>
        <p:txBody>
          <a:bodyPr wrap="square" rtlCol="0">
            <a:spAutoFit/>
          </a:bodyPr>
          <a:lstStyle/>
          <a:p>
            <a:pPr algn="ctr"/>
            <a:r>
              <a:rPr lang="en-US" sz="1200" dirty="0">
                <a:solidFill>
                  <a:schemeClr val="bg1"/>
                </a:solidFill>
                <a:latin typeface="Lato" panose="020F0502020204030203" pitchFamily="34" charset="0"/>
              </a:rPr>
              <a:t>References</a:t>
            </a:r>
          </a:p>
        </p:txBody>
      </p:sp>
      <p:sp>
        <p:nvSpPr>
          <p:cNvPr id="21" name="Rectangle: Rounded Corners 20">
            <a:extLst>
              <a:ext uri="{FF2B5EF4-FFF2-40B4-BE49-F238E27FC236}">
                <a16:creationId xmlns:a16="http://schemas.microsoft.com/office/drawing/2014/main" id="{9FE9C9B5-5402-491B-99D5-177CEC3D686B}"/>
              </a:ext>
            </a:extLst>
          </p:cNvPr>
          <p:cNvSpPr/>
          <p:nvPr/>
        </p:nvSpPr>
        <p:spPr>
          <a:xfrm>
            <a:off x="4116372" y="6143502"/>
            <a:ext cx="3959257" cy="695643"/>
          </a:xfrm>
          <a:prstGeom prst="roundRect">
            <a:avLst/>
          </a:prstGeom>
          <a:solidFill>
            <a:schemeClr val="bg1"/>
          </a:solidFill>
          <a:ln>
            <a:solidFill>
              <a:srgbClr val="287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A225AB7-8CF2-41E4-B364-5C743956FB4B}"/>
              </a:ext>
            </a:extLst>
          </p:cNvPr>
          <p:cNvPicPr>
            <a:picLocks noChangeAspect="1"/>
          </p:cNvPicPr>
          <p:nvPr/>
        </p:nvPicPr>
        <p:blipFill>
          <a:blip r:embed="rId2"/>
          <a:stretch>
            <a:fillRect/>
          </a:stretch>
        </p:blipFill>
        <p:spPr>
          <a:xfrm>
            <a:off x="6715158" y="6296937"/>
            <a:ext cx="1191046" cy="384046"/>
          </a:xfrm>
          <a:prstGeom prst="rect">
            <a:avLst/>
          </a:prstGeom>
        </p:spPr>
      </p:pic>
      <p:sp>
        <p:nvSpPr>
          <p:cNvPr id="23" name="TextBox 22">
            <a:extLst>
              <a:ext uri="{FF2B5EF4-FFF2-40B4-BE49-F238E27FC236}">
                <a16:creationId xmlns:a16="http://schemas.microsoft.com/office/drawing/2014/main" id="{BE4B2B55-84CC-4C4B-88EE-DF01E8CA569D}"/>
              </a:ext>
            </a:extLst>
          </p:cNvPr>
          <p:cNvSpPr txBox="1"/>
          <p:nvPr/>
        </p:nvSpPr>
        <p:spPr>
          <a:xfrm>
            <a:off x="3929071" y="6085929"/>
            <a:ext cx="3017625" cy="707886"/>
          </a:xfrm>
          <a:prstGeom prst="rect">
            <a:avLst/>
          </a:prstGeom>
          <a:noFill/>
        </p:spPr>
        <p:txBody>
          <a:bodyPr wrap="square" rtlCol="0">
            <a:spAutoFit/>
          </a:bodyPr>
          <a:lstStyle/>
          <a:p>
            <a:pPr algn="ctr"/>
            <a:r>
              <a:rPr lang="en-US" sz="1000" dirty="0">
                <a:latin typeface="Lato" panose="020F0502020204030203" pitchFamily="34" charset="0"/>
              </a:rPr>
              <a:t>Danielle Streb </a:t>
            </a:r>
          </a:p>
          <a:p>
            <a:pPr algn="ctr"/>
            <a:r>
              <a:rPr lang="en-US" sz="1000" dirty="0">
                <a:latin typeface="Lato" panose="020F0502020204030203" pitchFamily="34" charset="0"/>
              </a:rPr>
              <a:t>RN – BSN student, BS Business Admin</a:t>
            </a:r>
          </a:p>
          <a:p>
            <a:pPr algn="ctr"/>
            <a:r>
              <a:rPr lang="en-US" sz="1000" dirty="0">
                <a:latin typeface="Lato" panose="020F0502020204030203" pitchFamily="34" charset="0"/>
              </a:rPr>
              <a:t>Northern Sonoma County Healthcare District Director </a:t>
            </a:r>
          </a:p>
        </p:txBody>
      </p:sp>
      <p:sp>
        <p:nvSpPr>
          <p:cNvPr id="24" name="TextBox 23">
            <a:extLst>
              <a:ext uri="{FF2B5EF4-FFF2-40B4-BE49-F238E27FC236}">
                <a16:creationId xmlns:a16="http://schemas.microsoft.com/office/drawing/2014/main" id="{3FF8ECB1-8855-448A-8E70-5BC2C930DE39}"/>
              </a:ext>
            </a:extLst>
          </p:cNvPr>
          <p:cNvSpPr txBox="1"/>
          <p:nvPr/>
        </p:nvSpPr>
        <p:spPr>
          <a:xfrm>
            <a:off x="344076" y="1303384"/>
            <a:ext cx="3534267" cy="1323439"/>
          </a:xfrm>
          <a:prstGeom prst="rect">
            <a:avLst/>
          </a:prstGeom>
          <a:noFill/>
        </p:spPr>
        <p:txBody>
          <a:bodyPr wrap="square" rtlCol="0">
            <a:spAutoFit/>
          </a:bodyPr>
          <a:lstStyle/>
          <a:p>
            <a:r>
              <a:rPr lang="en-US" sz="1000" dirty="0">
                <a:latin typeface="Lato" panose="020F0502020204030203" pitchFamily="34" charset="0"/>
              </a:rPr>
              <a:t>Cesarean section rates have increased 7-fold from 1965 (4.5%) and are now the nation’s most common operating – room procedure. One in five deliveries is by C – section according to the World Health Organization. Efforts across the United States are being implemented to lower C -  section rates among low-risk women, defined as nulliparous (first birth), term (more than ≥37 weeks gestation), singleton (one baby), and vertex (head down presentation; NTSV). </a:t>
            </a:r>
          </a:p>
        </p:txBody>
      </p:sp>
      <p:sp>
        <p:nvSpPr>
          <p:cNvPr id="25" name="TextBox 24">
            <a:extLst>
              <a:ext uri="{FF2B5EF4-FFF2-40B4-BE49-F238E27FC236}">
                <a16:creationId xmlns:a16="http://schemas.microsoft.com/office/drawing/2014/main" id="{42FFE00F-8A54-40EE-93E3-8DDED6A71279}"/>
              </a:ext>
            </a:extLst>
          </p:cNvPr>
          <p:cNvSpPr txBox="1"/>
          <p:nvPr/>
        </p:nvSpPr>
        <p:spPr>
          <a:xfrm>
            <a:off x="316582" y="3225055"/>
            <a:ext cx="3534267" cy="1631216"/>
          </a:xfrm>
          <a:prstGeom prst="rect">
            <a:avLst/>
          </a:prstGeom>
          <a:noFill/>
        </p:spPr>
        <p:txBody>
          <a:bodyPr wrap="square" rtlCol="0">
            <a:spAutoFit/>
          </a:bodyPr>
          <a:lstStyle/>
          <a:p>
            <a:r>
              <a:rPr lang="en-US" sz="1000" dirty="0">
                <a:latin typeface="Lato" panose="020F0502020204030203" pitchFamily="34" charset="0"/>
              </a:rPr>
              <a:t>C - sections can be life – saving when medically indicated, but when not medically indicated, can cause an infant to spend unnecessary time in newborn intensive care (NICU), retain fluid in the lungs, and experience fetal distress. Mothers can experience an increase risk of infection, blood loss, damage to other organs, adhesions, risk of other surgeries, and extended hospital stays. Aside from being more costly than vaginal delivery, C - sections use more resources and require more hospital availability in an already overcrowded and overburdened system. </a:t>
            </a:r>
          </a:p>
        </p:txBody>
      </p:sp>
      <p:sp>
        <p:nvSpPr>
          <p:cNvPr id="26" name="TextBox 25">
            <a:extLst>
              <a:ext uri="{FF2B5EF4-FFF2-40B4-BE49-F238E27FC236}">
                <a16:creationId xmlns:a16="http://schemas.microsoft.com/office/drawing/2014/main" id="{E2904FF6-18AC-40A7-85CC-ECD73F91EF4E}"/>
              </a:ext>
            </a:extLst>
          </p:cNvPr>
          <p:cNvSpPr txBox="1"/>
          <p:nvPr/>
        </p:nvSpPr>
        <p:spPr>
          <a:xfrm>
            <a:off x="316582" y="5536389"/>
            <a:ext cx="3534267" cy="1169551"/>
          </a:xfrm>
          <a:prstGeom prst="rect">
            <a:avLst/>
          </a:prstGeom>
          <a:noFill/>
        </p:spPr>
        <p:txBody>
          <a:bodyPr wrap="square" rtlCol="0">
            <a:spAutoFit/>
          </a:bodyPr>
          <a:lstStyle/>
          <a:p>
            <a:r>
              <a:rPr lang="en-US" sz="1000" dirty="0">
                <a:latin typeface="Lato" panose="020F0502020204030203" pitchFamily="34" charset="0"/>
              </a:rPr>
              <a:t>The Iowa model was the QI framework uses for this project. It uses 7 steps to evaluate EBP to improve patient outcomes from both practitioner and organizational perspectives. </a:t>
            </a:r>
          </a:p>
          <a:p>
            <a:r>
              <a:rPr lang="en-US" sz="1000" dirty="0">
                <a:latin typeface="Lato" panose="020F0502020204030203" pitchFamily="34" charset="0"/>
              </a:rPr>
              <a:t>The Iowa model was used to identify the purpose/priority of interventions, form a team, design a pilot practice, think about baseline data, and disseminate the results. </a:t>
            </a:r>
          </a:p>
        </p:txBody>
      </p:sp>
      <p:sp>
        <p:nvSpPr>
          <p:cNvPr id="27" name="TextBox 26">
            <a:extLst>
              <a:ext uri="{FF2B5EF4-FFF2-40B4-BE49-F238E27FC236}">
                <a16:creationId xmlns:a16="http://schemas.microsoft.com/office/drawing/2014/main" id="{08E3649F-1220-43F9-BBD1-81690BE8C018}"/>
              </a:ext>
            </a:extLst>
          </p:cNvPr>
          <p:cNvSpPr txBox="1"/>
          <p:nvPr/>
        </p:nvSpPr>
        <p:spPr>
          <a:xfrm>
            <a:off x="4315118" y="1303383"/>
            <a:ext cx="3534267" cy="1323439"/>
          </a:xfrm>
          <a:prstGeom prst="rect">
            <a:avLst/>
          </a:prstGeom>
          <a:noFill/>
        </p:spPr>
        <p:txBody>
          <a:bodyPr wrap="square" rtlCol="0">
            <a:spAutoFit/>
          </a:bodyPr>
          <a:lstStyle/>
          <a:p>
            <a:r>
              <a:rPr lang="en-US" sz="1000" dirty="0">
                <a:latin typeface="Lato" panose="020F0502020204030203" pitchFamily="34" charset="0"/>
              </a:rPr>
              <a:t>By interventions focused at the patient, provider, and policy level; the incidence of c – section among healthy, low – risk, first – time mothers will be reduced. </a:t>
            </a:r>
          </a:p>
          <a:p>
            <a:endParaRPr lang="en-US" sz="1000" dirty="0">
              <a:latin typeface="Lato" panose="020F0502020204030203" pitchFamily="34" charset="0"/>
            </a:endParaRPr>
          </a:p>
          <a:p>
            <a:r>
              <a:rPr lang="en-US" sz="1000" dirty="0">
                <a:latin typeface="Lato" panose="020F0502020204030203" pitchFamily="34" charset="0"/>
              </a:rPr>
              <a:t>By implementing interventions at the patient, nursing, and policy level, c – section rates in low risk, first - time mothers should meet the Healthy 2030 goal of 23.6% within the next year. </a:t>
            </a:r>
          </a:p>
        </p:txBody>
      </p:sp>
      <p:sp>
        <p:nvSpPr>
          <p:cNvPr id="28" name="TextBox 27">
            <a:extLst>
              <a:ext uri="{FF2B5EF4-FFF2-40B4-BE49-F238E27FC236}">
                <a16:creationId xmlns:a16="http://schemas.microsoft.com/office/drawing/2014/main" id="{D78A71AC-A84F-4C39-857C-B763B74AA979}"/>
              </a:ext>
            </a:extLst>
          </p:cNvPr>
          <p:cNvSpPr txBox="1"/>
          <p:nvPr/>
        </p:nvSpPr>
        <p:spPr>
          <a:xfrm>
            <a:off x="4371937" y="3886775"/>
            <a:ext cx="3534267" cy="2092881"/>
          </a:xfrm>
          <a:prstGeom prst="rect">
            <a:avLst/>
          </a:prstGeom>
          <a:noFill/>
        </p:spPr>
        <p:txBody>
          <a:bodyPr wrap="square" rtlCol="0">
            <a:spAutoFit/>
          </a:bodyPr>
          <a:lstStyle/>
          <a:p>
            <a:pPr marL="171450" indent="-171450">
              <a:buFont typeface="Wingdings" panose="05000000000000000000" pitchFamily="2" charset="2"/>
              <a:buChar char="v"/>
            </a:pPr>
            <a:r>
              <a:rPr lang="en-US" sz="1000" dirty="0">
                <a:latin typeface="Lato" panose="020F0502020204030203" pitchFamily="34" charset="0"/>
              </a:rPr>
              <a:t>At the patient level - In the next six, months use of translator services for each patient that identifies as ESL, will increase 20% from 60 – 80%</a:t>
            </a:r>
          </a:p>
          <a:p>
            <a:endParaRPr lang="en-US" sz="1000" dirty="0">
              <a:latin typeface="Lato" panose="020F0502020204030203" pitchFamily="34" charset="0"/>
            </a:endParaRPr>
          </a:p>
          <a:p>
            <a:pPr marL="171450" indent="-171450">
              <a:buFont typeface="Wingdings" panose="05000000000000000000" pitchFamily="2" charset="2"/>
              <a:buChar char="v"/>
            </a:pPr>
            <a:r>
              <a:rPr lang="en-US" sz="1000" dirty="0">
                <a:latin typeface="Lato" panose="020F0502020204030203" pitchFamily="34" charset="0"/>
              </a:rPr>
              <a:t>On the unit level - Within six weeks, a labor champion committee will be developed with representation from all levels of care team.</a:t>
            </a:r>
          </a:p>
          <a:p>
            <a:endParaRPr lang="en-US" sz="1000" dirty="0">
              <a:latin typeface="Lato" panose="020F0502020204030203" pitchFamily="34" charset="0"/>
            </a:endParaRPr>
          </a:p>
          <a:p>
            <a:pPr marL="171450" indent="-171450">
              <a:buFont typeface="Wingdings" panose="05000000000000000000" pitchFamily="2" charset="2"/>
              <a:buChar char="v"/>
            </a:pPr>
            <a:r>
              <a:rPr lang="en-US" sz="1000" dirty="0">
                <a:latin typeface="Lato" panose="020F0502020204030203" pitchFamily="34" charset="0"/>
              </a:rPr>
              <a:t>At the policy level - In the next six months, elective induction criteria will be reviewed and changes made at the policy level if necessary. </a:t>
            </a:r>
          </a:p>
          <a:p>
            <a:endParaRPr lang="en-US" sz="1000" dirty="0">
              <a:latin typeface="Lato" panose="020F0502020204030203" pitchFamily="34" charset="0"/>
            </a:endParaRPr>
          </a:p>
          <a:p>
            <a:endParaRPr lang="en-US" sz="1000" dirty="0">
              <a:latin typeface="Lato" panose="020F0502020204030203" pitchFamily="34" charset="0"/>
            </a:endParaRPr>
          </a:p>
        </p:txBody>
      </p:sp>
      <p:sp>
        <p:nvSpPr>
          <p:cNvPr id="29" name="TextBox 28">
            <a:extLst>
              <a:ext uri="{FF2B5EF4-FFF2-40B4-BE49-F238E27FC236}">
                <a16:creationId xmlns:a16="http://schemas.microsoft.com/office/drawing/2014/main" id="{ECE18309-273C-4C6E-98F3-76D64AA3F501}"/>
              </a:ext>
            </a:extLst>
          </p:cNvPr>
          <p:cNvSpPr txBox="1"/>
          <p:nvPr/>
        </p:nvSpPr>
        <p:spPr>
          <a:xfrm>
            <a:off x="8368643" y="1303382"/>
            <a:ext cx="3534267" cy="2092881"/>
          </a:xfrm>
          <a:prstGeom prst="rect">
            <a:avLst/>
          </a:prstGeom>
          <a:noFill/>
        </p:spPr>
        <p:txBody>
          <a:bodyPr wrap="square" rtlCol="0">
            <a:spAutoFit/>
          </a:bodyPr>
          <a:lstStyle/>
          <a:p>
            <a:r>
              <a:rPr lang="en-US" sz="1000" dirty="0">
                <a:latin typeface="Lato" panose="020F0502020204030203" pitchFamily="34" charset="0"/>
              </a:rPr>
              <a:t>The unit contains 12 labor suites and 2 operating rooms. The hospital  is a not – for – profit and serves Sonoma County. According to the Census Bureau, the population in Sonoma County approximately is 488, 863 people. Of this number, 62.9% identified themselves as white, 27.3% Hispanic, 4% Asian, 2.2% Native American, 2.1% African American and 2.1% as 4 or more (US Census Bureau, 2019). </a:t>
            </a:r>
          </a:p>
          <a:p>
            <a:r>
              <a:rPr lang="en-US" sz="1000" dirty="0">
                <a:latin typeface="Lato" panose="020F0502020204030203" pitchFamily="34" charset="0"/>
              </a:rPr>
              <a:t>Key players include: patients, families, nurses, management, physicians (family practice and obstetrical), and anesthesia</a:t>
            </a:r>
          </a:p>
          <a:p>
            <a:endParaRPr lang="en-US" sz="1000" dirty="0">
              <a:latin typeface="Lato" panose="020F0502020204030203" pitchFamily="34" charset="0"/>
            </a:endParaRPr>
          </a:p>
          <a:p>
            <a:r>
              <a:rPr lang="en-US" sz="1000" dirty="0">
                <a:latin typeface="Lato" panose="020F0502020204030203" pitchFamily="34" charset="0"/>
              </a:rPr>
              <a:t> </a:t>
            </a:r>
          </a:p>
          <a:p>
            <a:endParaRPr lang="en-US" sz="1000" dirty="0">
              <a:latin typeface="Lato" panose="020F0502020204030203" pitchFamily="34" charset="0"/>
            </a:endParaRPr>
          </a:p>
          <a:p>
            <a:endParaRPr lang="en-US" sz="1000" dirty="0">
              <a:latin typeface="Lato" panose="020F0502020204030203" pitchFamily="34" charset="0"/>
            </a:endParaRPr>
          </a:p>
        </p:txBody>
      </p:sp>
      <p:sp>
        <p:nvSpPr>
          <p:cNvPr id="30" name="TextBox 29">
            <a:extLst>
              <a:ext uri="{FF2B5EF4-FFF2-40B4-BE49-F238E27FC236}">
                <a16:creationId xmlns:a16="http://schemas.microsoft.com/office/drawing/2014/main" id="{F2028667-97BB-4D16-8D12-BBCBFC20431A}"/>
              </a:ext>
            </a:extLst>
          </p:cNvPr>
          <p:cNvSpPr txBox="1"/>
          <p:nvPr/>
        </p:nvSpPr>
        <p:spPr>
          <a:xfrm>
            <a:off x="8425462" y="3225055"/>
            <a:ext cx="3534267" cy="1938992"/>
          </a:xfrm>
          <a:prstGeom prst="rect">
            <a:avLst/>
          </a:prstGeom>
          <a:noFill/>
        </p:spPr>
        <p:txBody>
          <a:bodyPr wrap="square" rtlCol="0">
            <a:spAutoFit/>
          </a:bodyPr>
          <a:lstStyle/>
          <a:p>
            <a:r>
              <a:rPr lang="en-US" sz="1000" dirty="0">
                <a:latin typeface="Lato" panose="020F0502020204030203" pitchFamily="34" charset="0"/>
              </a:rPr>
              <a:t>Nurse use of translator services will be measured by EHR audits.</a:t>
            </a:r>
          </a:p>
          <a:p>
            <a:r>
              <a:rPr lang="en-US" sz="1000" dirty="0">
                <a:latin typeface="Lato" panose="020F0502020204030203" pitchFamily="34" charset="0"/>
              </a:rPr>
              <a:t>Development of a Labor Champion Committee will be evidenced by identifying members on the caret team and a monthly education schedule posted. Participation will be evaluated by attendance rates. Goal set for 80% of nurses to attend. Nurses will demonstrate competency of skills in a sim lab setting. </a:t>
            </a:r>
          </a:p>
          <a:p>
            <a:r>
              <a:rPr lang="en-US" sz="1000" dirty="0">
                <a:latin typeface="Lato" panose="020F0502020204030203" pitchFamily="34" charset="0"/>
              </a:rPr>
              <a:t>Evaluation change at the policy level will be measured by implementation of a scheduling protocol for elective inductions and rates of elective inductions reduced. </a:t>
            </a:r>
          </a:p>
          <a:p>
            <a:endParaRPr lang="en-US" sz="1000" dirty="0">
              <a:latin typeface="Lato" panose="020F0502020204030203" pitchFamily="34" charset="0"/>
            </a:endParaRPr>
          </a:p>
        </p:txBody>
      </p:sp>
      <p:sp>
        <p:nvSpPr>
          <p:cNvPr id="31" name="TextBox 30">
            <a:extLst>
              <a:ext uri="{FF2B5EF4-FFF2-40B4-BE49-F238E27FC236}">
                <a16:creationId xmlns:a16="http://schemas.microsoft.com/office/drawing/2014/main" id="{F9A78A5D-E744-42D1-B4EE-31111176D342}"/>
              </a:ext>
            </a:extLst>
          </p:cNvPr>
          <p:cNvSpPr txBox="1"/>
          <p:nvPr/>
        </p:nvSpPr>
        <p:spPr>
          <a:xfrm>
            <a:off x="8452956" y="5332431"/>
            <a:ext cx="3285772" cy="1754326"/>
          </a:xfrm>
          <a:prstGeom prst="rect">
            <a:avLst/>
          </a:prstGeom>
          <a:noFill/>
        </p:spPr>
        <p:txBody>
          <a:bodyPr wrap="square" rtlCol="0">
            <a:spAutoFit/>
          </a:bodyPr>
          <a:lstStyle/>
          <a:p>
            <a:r>
              <a:rPr lang="en-US" sz="800" dirty="0">
                <a:latin typeface="Lato" panose="020F0502020204030203" pitchFamily="34" charset="0"/>
              </a:rPr>
              <a:t>National Partnership for Women and Families . (2016, August). Why is the c – section rate</a:t>
            </a:r>
          </a:p>
          <a:p>
            <a:r>
              <a:rPr lang="en-US" sz="800" dirty="0">
                <a:latin typeface="Lato" panose="020F0502020204030203" pitchFamily="34" charset="0"/>
              </a:rPr>
              <a:t>so high? </a:t>
            </a:r>
            <a:r>
              <a:rPr lang="en-US" sz="800" dirty="0">
                <a:latin typeface="Lato" panose="020F0502020204030203" pitchFamily="34" charset="0"/>
                <a:hlinkClick r:id="rId3"/>
              </a:rPr>
              <a:t>https://www.nationalpartnership.org/our-work/resources/health/maternity/why-is-the-c-section-rate-so-high.pdf</a:t>
            </a:r>
            <a:endParaRPr lang="en-US" sz="800" dirty="0">
              <a:latin typeface="Lato" panose="020F0502020204030203" pitchFamily="34" charset="0"/>
            </a:endParaRPr>
          </a:p>
          <a:p>
            <a:r>
              <a:rPr lang="en-US" sz="800" dirty="0">
                <a:latin typeface="Lato" panose="020F0502020204030203" pitchFamily="34" charset="0"/>
              </a:rPr>
              <a:t>U.S. Department of Health and Human Services . (n.d.). Reduce cesarean births among low-risk</a:t>
            </a:r>
          </a:p>
          <a:p>
            <a:r>
              <a:rPr lang="en-US" sz="800" dirty="0">
                <a:latin typeface="Lato" panose="020F0502020204030203" pitchFamily="34" charset="0"/>
              </a:rPr>
              <a:t>Women with no prior births - MICH‑06. Healthy People 2030. </a:t>
            </a:r>
            <a:r>
              <a:rPr lang="en-US" sz="800" dirty="0">
                <a:latin typeface="Lato" panose="020F0502020204030203" pitchFamily="34" charset="0"/>
                <a:hlinkClick r:id="rId4"/>
              </a:rPr>
              <a:t>https://health.gov/healthypeople/objectives-and-data/browse-objectives/pregnancy-and-childbirth/reduce-cesarean-births-among-low-risk-women-no-prior-births-mich-06</a:t>
            </a:r>
            <a:endParaRPr lang="en-US" sz="800" dirty="0">
              <a:latin typeface="Lato" panose="020F0502020204030203" pitchFamily="34" charset="0"/>
            </a:endParaRPr>
          </a:p>
          <a:p>
            <a:endParaRPr lang="en-US" sz="1000" dirty="0">
              <a:latin typeface="Lato" panose="020F0502020204030203" pitchFamily="34" charset="0"/>
            </a:endParaRPr>
          </a:p>
          <a:p>
            <a:endParaRPr lang="en-US" sz="1000" dirty="0">
              <a:latin typeface="Lato" panose="020F0502020204030203" pitchFamily="34" charset="0"/>
            </a:endParaRPr>
          </a:p>
        </p:txBody>
      </p:sp>
      <p:pic>
        <p:nvPicPr>
          <p:cNvPr id="34" name="Picture 33">
            <a:extLst>
              <a:ext uri="{FF2B5EF4-FFF2-40B4-BE49-F238E27FC236}">
                <a16:creationId xmlns:a16="http://schemas.microsoft.com/office/drawing/2014/main" id="{A3F9CBC4-B241-4977-95C0-02B378D514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97560" y="2463746"/>
            <a:ext cx="824372" cy="848616"/>
          </a:xfrm>
          <a:prstGeom prst="rect">
            <a:avLst/>
          </a:prstGeom>
        </p:spPr>
      </p:pic>
      <p:sp>
        <p:nvSpPr>
          <p:cNvPr id="35" name="TextBox 34">
            <a:extLst>
              <a:ext uri="{FF2B5EF4-FFF2-40B4-BE49-F238E27FC236}">
                <a16:creationId xmlns:a16="http://schemas.microsoft.com/office/drawing/2014/main" id="{61A5B9CD-05B9-4D90-B91D-7B240C2D2B42}"/>
              </a:ext>
            </a:extLst>
          </p:cNvPr>
          <p:cNvSpPr txBox="1"/>
          <p:nvPr/>
        </p:nvSpPr>
        <p:spPr>
          <a:xfrm>
            <a:off x="5070764" y="6858000"/>
            <a:ext cx="3414382" cy="230832"/>
          </a:xfrm>
          <a:prstGeom prst="rect">
            <a:avLst/>
          </a:prstGeom>
          <a:noFill/>
        </p:spPr>
        <p:txBody>
          <a:bodyPr wrap="square" rtlCol="0">
            <a:spAutoFit/>
          </a:bodyPr>
          <a:lstStyle/>
          <a:p>
            <a:r>
              <a:rPr lang="en-US" sz="900">
                <a:hlinkClick r:id="rId6" tooltip="http://www.pngall.com/mother-png/download/25050"/>
              </a:rPr>
              <a:t>This Photo</a:t>
            </a:r>
            <a:r>
              <a:rPr lang="en-US" sz="900"/>
              <a:t> by Unknown Author is licensed under </a:t>
            </a:r>
            <a:r>
              <a:rPr lang="en-US" sz="900">
                <a:hlinkClick r:id="rId7" tooltip="https://creativecommons.org/licenses/by-nc/3.0/"/>
              </a:rPr>
              <a:t>CC BY-NC</a:t>
            </a:r>
            <a:endParaRPr lang="en-US" sz="900"/>
          </a:p>
        </p:txBody>
      </p:sp>
    </p:spTree>
    <p:extLst>
      <p:ext uri="{BB962C8B-B14F-4D97-AF65-F5344CB8AC3E}">
        <p14:creationId xmlns:p14="http://schemas.microsoft.com/office/powerpoint/2010/main" val="887454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757</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Lato</vt:lpstr>
      <vt:lpstr>Lato Black</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J Donahue (she/her)</dc:creator>
  <cp:lastModifiedBy>Danielle Streb</cp:lastModifiedBy>
  <cp:revision>29</cp:revision>
  <cp:lastPrinted>2022-04-15T21:10:00Z</cp:lastPrinted>
  <dcterms:created xsi:type="dcterms:W3CDTF">2022-04-15T16:07:24Z</dcterms:created>
  <dcterms:modified xsi:type="dcterms:W3CDTF">2022-04-25T03:08:46Z</dcterms:modified>
</cp:coreProperties>
</file>