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Lato" panose="020F0502020204030203" pitchFamily="34" charset="77"/>
      <p:regular r:id="rId4"/>
      <p:bold r:id="rId5"/>
      <p:italic r:id="rId6"/>
      <p:boldItalic r:id="rId7"/>
    </p:embeddedFont>
    <p:embeddedFont>
      <p:font typeface="Lato Black" panose="020F0802020204030203" pitchFamily="34" charset="77"/>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ieMeOCcpBeO4KWL7puAHFx4hjD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p:restoredTop sz="94652"/>
  </p:normalViewPr>
  <p:slideViewPr>
    <p:cSldViewPr snapToGrid="0" snapToObjects="1">
      <p:cViewPr varScale="1">
        <p:scale>
          <a:sx n="92" d="100"/>
          <a:sy n="92" d="100"/>
        </p:scale>
        <p:origin x="1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5183188" y="987425"/>
            <a:ext cx="6172200" cy="4873625"/>
          </a:xfrm>
          <a:prstGeom prst="rect">
            <a:avLst/>
          </a:prstGeom>
          <a:noFill/>
          <a:ln>
            <a:noFill/>
          </a:ln>
        </p:spPr>
      </p:sp>
      <p:sp>
        <p:nvSpPr>
          <p:cNvPr id="68" name="Google Shape;6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image" Target="../media/image1.png"/><Relationship Id="rId7" Type="http://schemas.openxmlformats.org/officeDocument/2006/relationships/image" Target="../media/image3.jpg"/><Relationship Id="rId12"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image" Target="../media/image7.jpg"/><Relationship Id="rId5" Type="http://schemas.openxmlformats.org/officeDocument/2006/relationships/hyperlink" Target="https://doi.org/10.4103/apjon.apjon_29_20" TargetMode="External"/><Relationship Id="rId10" Type="http://schemas.openxmlformats.org/officeDocument/2006/relationships/image" Target="../media/image6.png"/><Relationship Id="rId4" Type="http://schemas.openxmlformats.org/officeDocument/2006/relationships/hyperlink" Target="https://doi.org/10.1007/s40265-017-0804-3" TargetMode="External"/><Relationship Id="rId9" Type="http://schemas.openxmlformats.org/officeDocument/2006/relationships/image" Target="../media/image5.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rot="10800000">
            <a:off x="0" y="0"/>
            <a:ext cx="12192000" cy="646330"/>
          </a:xfrm>
          <a:prstGeom prst="round2SameRect">
            <a:avLst>
              <a:gd name="adj1" fmla="val 16667"/>
              <a:gd name="adj2" fmla="val 0"/>
            </a:avLst>
          </a:prstGeom>
          <a:solidFill>
            <a:srgbClr val="2876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392779" y="64185"/>
            <a:ext cx="1140643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lt1"/>
                </a:solidFill>
                <a:latin typeface="Lato Black"/>
                <a:ea typeface="Lato Black"/>
                <a:cs typeface="Lato Black"/>
                <a:sym typeface="Lato Black"/>
              </a:rPr>
              <a:t>Delirium at end of life: Improving outcomes</a:t>
            </a:r>
            <a:endParaRPr dirty="0"/>
          </a:p>
        </p:txBody>
      </p:sp>
      <p:sp>
        <p:nvSpPr>
          <p:cNvPr id="90" name="Google Shape;90;p1"/>
          <p:cNvSpPr/>
          <p:nvPr/>
        </p:nvSpPr>
        <p:spPr>
          <a:xfrm>
            <a:off x="316583" y="829550"/>
            <a:ext cx="3561761" cy="307777"/>
          </a:xfrm>
          <a:prstGeom prst="roundRect">
            <a:avLst>
              <a:gd name="adj" fmla="val 16667"/>
            </a:avLst>
          </a:prstGeom>
          <a:solidFill>
            <a:srgbClr val="2876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4315119" y="816502"/>
            <a:ext cx="3561761" cy="307777"/>
          </a:xfrm>
          <a:prstGeom prst="roundRect">
            <a:avLst>
              <a:gd name="adj" fmla="val 16667"/>
            </a:avLst>
          </a:prstGeom>
          <a:solidFill>
            <a:srgbClr val="2876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8313656" y="829550"/>
            <a:ext cx="3561761" cy="307777"/>
          </a:xfrm>
          <a:prstGeom prst="roundRect">
            <a:avLst>
              <a:gd name="adj" fmla="val 16667"/>
            </a:avLst>
          </a:prstGeom>
          <a:solidFill>
            <a:srgbClr val="2876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44076" y="2742706"/>
            <a:ext cx="3561761" cy="307777"/>
          </a:xfrm>
          <a:prstGeom prst="roundRect">
            <a:avLst>
              <a:gd name="adj" fmla="val 16667"/>
            </a:avLst>
          </a:prstGeom>
          <a:solidFill>
            <a:srgbClr val="2876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16583" y="5052131"/>
            <a:ext cx="3561761" cy="307777"/>
          </a:xfrm>
          <a:prstGeom prst="roundRect">
            <a:avLst>
              <a:gd name="adj" fmla="val 16667"/>
            </a:avLst>
          </a:prstGeom>
          <a:solidFill>
            <a:srgbClr val="2876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4315118" y="3433704"/>
            <a:ext cx="3561761" cy="307777"/>
          </a:xfrm>
          <a:prstGeom prst="roundRect">
            <a:avLst>
              <a:gd name="adj" fmla="val 16667"/>
            </a:avLst>
          </a:prstGeom>
          <a:solidFill>
            <a:srgbClr val="2876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
          <p:cNvSpPr/>
          <p:nvPr/>
        </p:nvSpPr>
        <p:spPr>
          <a:xfrm>
            <a:off x="8341149" y="2742706"/>
            <a:ext cx="3561761" cy="307777"/>
          </a:xfrm>
          <a:prstGeom prst="roundRect">
            <a:avLst>
              <a:gd name="adj" fmla="val 16667"/>
            </a:avLst>
          </a:prstGeom>
          <a:solidFill>
            <a:srgbClr val="2876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
          <p:cNvSpPr/>
          <p:nvPr/>
        </p:nvSpPr>
        <p:spPr>
          <a:xfrm>
            <a:off x="8313656" y="5052131"/>
            <a:ext cx="3561761" cy="307777"/>
          </a:xfrm>
          <a:prstGeom prst="roundRect">
            <a:avLst>
              <a:gd name="adj" fmla="val 16667"/>
            </a:avLst>
          </a:prstGeom>
          <a:solidFill>
            <a:srgbClr val="2876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1"/>
          <p:cNvSpPr txBox="1"/>
          <p:nvPr/>
        </p:nvSpPr>
        <p:spPr>
          <a:xfrm>
            <a:off x="480762" y="832853"/>
            <a:ext cx="323339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Lato"/>
                <a:ea typeface="Lato"/>
                <a:cs typeface="Lato"/>
                <a:sym typeface="Lato"/>
              </a:rPr>
              <a:t>Background</a:t>
            </a:r>
            <a:endParaRPr/>
          </a:p>
        </p:txBody>
      </p:sp>
      <p:sp>
        <p:nvSpPr>
          <p:cNvPr id="99" name="Google Shape;99;p1"/>
          <p:cNvSpPr txBox="1"/>
          <p:nvPr/>
        </p:nvSpPr>
        <p:spPr>
          <a:xfrm>
            <a:off x="508256" y="2746008"/>
            <a:ext cx="323339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Lato"/>
                <a:ea typeface="Lato"/>
                <a:cs typeface="Lato"/>
                <a:sym typeface="Lato"/>
              </a:rPr>
              <a:t>Importance of Issue</a:t>
            </a:r>
            <a:endParaRPr/>
          </a:p>
        </p:txBody>
      </p:sp>
      <p:sp>
        <p:nvSpPr>
          <p:cNvPr id="100" name="Google Shape;100;p1"/>
          <p:cNvSpPr txBox="1"/>
          <p:nvPr/>
        </p:nvSpPr>
        <p:spPr>
          <a:xfrm>
            <a:off x="480764" y="5055432"/>
            <a:ext cx="323339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Lato"/>
                <a:ea typeface="Lato"/>
                <a:cs typeface="Lato"/>
                <a:sym typeface="Lato"/>
              </a:rPr>
              <a:t>Framework </a:t>
            </a:r>
            <a:endParaRPr/>
          </a:p>
        </p:txBody>
      </p:sp>
      <p:sp>
        <p:nvSpPr>
          <p:cNvPr id="101" name="Google Shape;101;p1"/>
          <p:cNvSpPr txBox="1"/>
          <p:nvPr/>
        </p:nvSpPr>
        <p:spPr>
          <a:xfrm>
            <a:off x="4479299" y="819804"/>
            <a:ext cx="323339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Lato"/>
                <a:ea typeface="Lato"/>
                <a:cs typeface="Lato"/>
                <a:sym typeface="Lato"/>
              </a:rPr>
              <a:t>Key Concepts &amp; Outcomes</a:t>
            </a:r>
            <a:endParaRPr/>
          </a:p>
        </p:txBody>
      </p:sp>
      <p:sp>
        <p:nvSpPr>
          <p:cNvPr id="102" name="Google Shape;102;p1"/>
          <p:cNvSpPr txBox="1"/>
          <p:nvPr/>
        </p:nvSpPr>
        <p:spPr>
          <a:xfrm>
            <a:off x="4479299" y="3437006"/>
            <a:ext cx="323339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Lato"/>
                <a:ea typeface="Lato"/>
                <a:cs typeface="Lato"/>
                <a:sym typeface="Lato"/>
              </a:rPr>
              <a:t>Interventions &amp; Solutions</a:t>
            </a:r>
            <a:endParaRPr/>
          </a:p>
        </p:txBody>
      </p:sp>
      <p:sp>
        <p:nvSpPr>
          <p:cNvPr id="103" name="Google Shape;103;p1"/>
          <p:cNvSpPr txBox="1"/>
          <p:nvPr/>
        </p:nvSpPr>
        <p:spPr>
          <a:xfrm>
            <a:off x="8477840" y="832853"/>
            <a:ext cx="323339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Lato"/>
                <a:ea typeface="Lato"/>
                <a:cs typeface="Lato"/>
                <a:sym typeface="Lato"/>
              </a:rPr>
              <a:t>Key Players</a:t>
            </a:r>
            <a:endParaRPr/>
          </a:p>
        </p:txBody>
      </p:sp>
      <p:sp>
        <p:nvSpPr>
          <p:cNvPr id="104" name="Google Shape;104;p1"/>
          <p:cNvSpPr txBox="1"/>
          <p:nvPr/>
        </p:nvSpPr>
        <p:spPr>
          <a:xfrm>
            <a:off x="8505334" y="2746008"/>
            <a:ext cx="323339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Lato"/>
                <a:ea typeface="Lato"/>
                <a:cs typeface="Lato"/>
                <a:sym typeface="Lato"/>
              </a:rPr>
              <a:t>Evaluation</a:t>
            </a:r>
            <a:endParaRPr/>
          </a:p>
        </p:txBody>
      </p:sp>
      <p:sp>
        <p:nvSpPr>
          <p:cNvPr id="105" name="Google Shape;105;p1"/>
          <p:cNvSpPr txBox="1"/>
          <p:nvPr/>
        </p:nvSpPr>
        <p:spPr>
          <a:xfrm>
            <a:off x="8477842" y="5055433"/>
            <a:ext cx="323339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Lato"/>
                <a:ea typeface="Lato"/>
                <a:cs typeface="Lato"/>
                <a:sym typeface="Lato"/>
              </a:rPr>
              <a:t>References</a:t>
            </a:r>
            <a:endParaRPr/>
          </a:p>
        </p:txBody>
      </p:sp>
      <p:sp>
        <p:nvSpPr>
          <p:cNvPr id="106" name="Google Shape;106;p1"/>
          <p:cNvSpPr/>
          <p:nvPr/>
        </p:nvSpPr>
        <p:spPr>
          <a:xfrm>
            <a:off x="4383851" y="6117765"/>
            <a:ext cx="3053054" cy="558509"/>
          </a:xfrm>
          <a:prstGeom prst="roundRect">
            <a:avLst>
              <a:gd name="adj" fmla="val 16667"/>
            </a:avLst>
          </a:prstGeom>
          <a:solidFill>
            <a:schemeClr val="lt1"/>
          </a:solidFill>
          <a:ln w="12700" cap="flat" cmpd="sng">
            <a:solidFill>
              <a:srgbClr val="2876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7" name="Google Shape;107;p1"/>
          <p:cNvPicPr preferRelativeResize="0"/>
          <p:nvPr/>
        </p:nvPicPr>
        <p:blipFill rotWithShape="1">
          <a:blip r:embed="rId3">
            <a:alphaModFix/>
          </a:blip>
          <a:srcRect/>
          <a:stretch/>
        </p:blipFill>
        <p:spPr>
          <a:xfrm>
            <a:off x="5925103" y="6208215"/>
            <a:ext cx="1191046" cy="384046"/>
          </a:xfrm>
          <a:prstGeom prst="rect">
            <a:avLst/>
          </a:prstGeom>
          <a:noFill/>
          <a:ln>
            <a:noFill/>
          </a:ln>
        </p:spPr>
      </p:pic>
      <p:sp>
        <p:nvSpPr>
          <p:cNvPr id="108" name="Google Shape;108;p1"/>
          <p:cNvSpPr txBox="1"/>
          <p:nvPr/>
        </p:nvSpPr>
        <p:spPr>
          <a:xfrm>
            <a:off x="3935280" y="6128549"/>
            <a:ext cx="232842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dirty="0">
                <a:solidFill>
                  <a:schemeClr val="dk1"/>
                </a:solidFill>
                <a:latin typeface="Lato"/>
                <a:ea typeface="Lato"/>
                <a:cs typeface="Lato"/>
                <a:sym typeface="Lato"/>
              </a:rPr>
              <a:t>Hilary Bagnell, RN</a:t>
            </a:r>
          </a:p>
          <a:p>
            <a:pPr marL="0" marR="0" lvl="0" indent="0" algn="ctr" rtl="0">
              <a:spcBef>
                <a:spcPts val="0"/>
              </a:spcBef>
              <a:spcAft>
                <a:spcPts val="0"/>
              </a:spcAft>
              <a:buNone/>
            </a:pPr>
            <a:r>
              <a:rPr lang="en-US" sz="1000" dirty="0">
                <a:solidFill>
                  <a:schemeClr val="dk1"/>
                </a:solidFill>
                <a:latin typeface="Lato"/>
                <a:sym typeface="Lato"/>
              </a:rPr>
              <a:t>Nursing (RN-BSN)</a:t>
            </a:r>
          </a:p>
          <a:p>
            <a:pPr marL="0" marR="0" lvl="0" indent="0" algn="ctr" rtl="0">
              <a:spcBef>
                <a:spcPts val="0"/>
              </a:spcBef>
              <a:spcAft>
                <a:spcPts val="0"/>
              </a:spcAft>
              <a:buNone/>
            </a:pPr>
            <a:r>
              <a:rPr lang="en-US" sz="1000" dirty="0">
                <a:solidFill>
                  <a:schemeClr val="dk1"/>
                </a:solidFill>
                <a:latin typeface="Lato"/>
                <a:sym typeface="Lato"/>
              </a:rPr>
              <a:t> Spring 2022</a:t>
            </a:r>
            <a:endParaRPr dirty="0"/>
          </a:p>
        </p:txBody>
      </p:sp>
      <p:sp>
        <p:nvSpPr>
          <p:cNvPr id="109" name="Google Shape;109;p1"/>
          <p:cNvSpPr txBox="1"/>
          <p:nvPr/>
        </p:nvSpPr>
        <p:spPr>
          <a:xfrm>
            <a:off x="316581" y="1216016"/>
            <a:ext cx="3534300" cy="178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sng" strike="noStrike" cap="none">
                <a:solidFill>
                  <a:schemeClr val="dk1"/>
                </a:solidFill>
                <a:latin typeface="Lato"/>
                <a:ea typeface="Lato"/>
                <a:cs typeface="Lato"/>
                <a:sym typeface="Lato"/>
              </a:rPr>
              <a:t>Delirium</a:t>
            </a:r>
            <a:endParaRPr/>
          </a:p>
          <a:p>
            <a:pPr marL="0" marR="0" lvl="0" indent="0" algn="l" rtl="0">
              <a:spcBef>
                <a:spcPts val="0"/>
              </a:spcBef>
              <a:spcAft>
                <a:spcPts val="0"/>
              </a:spcAft>
              <a:buNone/>
            </a:pPr>
            <a:r>
              <a:rPr lang="en-US" sz="1000">
                <a:solidFill>
                  <a:schemeClr val="dk1"/>
                </a:solidFill>
                <a:latin typeface="Lato"/>
                <a:ea typeface="Lato"/>
                <a:cs typeface="Lato"/>
                <a:sym typeface="Lato"/>
              </a:rPr>
              <a:t>Change in cognition, onset of hours to days</a:t>
            </a:r>
            <a:endParaRPr/>
          </a:p>
          <a:p>
            <a:pPr marL="0" marR="0" lvl="0" indent="0" algn="l" rtl="0">
              <a:spcBef>
                <a:spcPts val="0"/>
              </a:spcBef>
              <a:spcAft>
                <a:spcPts val="0"/>
              </a:spcAft>
              <a:buNone/>
            </a:pPr>
            <a:r>
              <a:rPr lang="en-US" sz="1000">
                <a:solidFill>
                  <a:schemeClr val="dk1"/>
                </a:solidFill>
                <a:latin typeface="Lato"/>
                <a:ea typeface="Lato"/>
                <a:cs typeface="Lato"/>
                <a:sym typeface="Lato"/>
              </a:rPr>
              <a:t>A disturbance in attention and awareness</a:t>
            </a:r>
            <a:endParaRPr/>
          </a:p>
          <a:p>
            <a:pPr marL="0" marR="0" lvl="0" indent="0" algn="l" rtl="0">
              <a:spcBef>
                <a:spcPts val="0"/>
              </a:spcBef>
              <a:spcAft>
                <a:spcPts val="0"/>
              </a:spcAft>
              <a:buNone/>
            </a:pPr>
            <a:r>
              <a:rPr lang="en-US" sz="1000">
                <a:solidFill>
                  <a:schemeClr val="dk1"/>
                </a:solidFill>
                <a:latin typeface="Lato"/>
                <a:ea typeface="Lato"/>
                <a:cs typeface="Lato"/>
                <a:sym typeface="Lato"/>
              </a:rPr>
              <a:t>Fluctuates, affects communication, usually reversible</a:t>
            </a:r>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r>
              <a:rPr lang="en-US" sz="1000" u="sng">
                <a:solidFill>
                  <a:schemeClr val="dk1"/>
                </a:solidFill>
                <a:latin typeface="Lato"/>
                <a:ea typeface="Lato"/>
                <a:cs typeface="Lato"/>
                <a:sym typeface="Lato"/>
              </a:rPr>
              <a:t>Terminal delirium</a:t>
            </a:r>
            <a:r>
              <a:rPr lang="en-US" sz="1000">
                <a:solidFill>
                  <a:schemeClr val="dk1"/>
                </a:solidFill>
                <a:latin typeface="Lato"/>
                <a:ea typeface="Lato"/>
                <a:cs typeface="Lato"/>
                <a:sym typeface="Lato"/>
              </a:rPr>
              <a:t>: very common (88-90% in final weeks to days of life). Usually </a:t>
            </a:r>
            <a:r>
              <a:rPr lang="en-US" sz="1000" i="1">
                <a:solidFill>
                  <a:schemeClr val="dk1"/>
                </a:solidFill>
                <a:latin typeface="Lato"/>
                <a:ea typeface="Lato"/>
                <a:cs typeface="Lato"/>
                <a:sym typeface="Lato"/>
              </a:rPr>
              <a:t>i</a:t>
            </a:r>
            <a:r>
              <a:rPr lang="en-US" sz="1000">
                <a:solidFill>
                  <a:schemeClr val="dk1"/>
                </a:solidFill>
                <a:latin typeface="Lato"/>
                <a:ea typeface="Lato"/>
                <a:cs typeface="Lato"/>
                <a:sym typeface="Lato"/>
              </a:rPr>
              <a:t>rreversible. May be misinterpreted as pain. May not be recognized due to lack of training and screening tools. Consistently undertreated.</a:t>
            </a:r>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endParaRPr sz="1000">
              <a:solidFill>
                <a:schemeClr val="dk1"/>
              </a:solidFill>
              <a:latin typeface="Lato"/>
              <a:ea typeface="Lato"/>
              <a:cs typeface="Lato"/>
              <a:sym typeface="Lato"/>
            </a:endParaRPr>
          </a:p>
        </p:txBody>
      </p:sp>
      <p:sp>
        <p:nvSpPr>
          <p:cNvPr id="110" name="Google Shape;110;p1"/>
          <p:cNvSpPr txBox="1"/>
          <p:nvPr/>
        </p:nvSpPr>
        <p:spPr>
          <a:xfrm>
            <a:off x="316582" y="3225055"/>
            <a:ext cx="3534300" cy="184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Lato"/>
                <a:ea typeface="Lato"/>
                <a:cs typeface="Lato"/>
                <a:sym typeface="Lato"/>
              </a:rPr>
              <a:t>Terminal delirium causes:</a:t>
            </a:r>
            <a:endParaRPr sz="1000" dirty="0">
              <a:solidFill>
                <a:schemeClr val="dk1"/>
              </a:solidFill>
              <a:latin typeface="Lato"/>
              <a:ea typeface="Lato"/>
              <a:cs typeface="Lato"/>
              <a:sym typeface="Lato"/>
            </a:endParaRPr>
          </a:p>
          <a:p>
            <a:pPr marL="0" marR="0" lvl="0" indent="0" algn="l" rtl="0">
              <a:spcBef>
                <a:spcPts val="0"/>
              </a:spcBef>
              <a:spcAft>
                <a:spcPts val="0"/>
              </a:spcAft>
              <a:buNone/>
            </a:pPr>
            <a:r>
              <a:rPr lang="en-US" sz="1000" dirty="0">
                <a:solidFill>
                  <a:schemeClr val="dk1"/>
                </a:solidFill>
                <a:latin typeface="Lato"/>
                <a:ea typeface="Lato"/>
                <a:cs typeface="Lato"/>
                <a:sym typeface="Lato"/>
              </a:rPr>
              <a:t>psychological distress for patient and caregivers, </a:t>
            </a:r>
            <a:endParaRPr sz="1000" dirty="0">
              <a:solidFill>
                <a:schemeClr val="dk1"/>
              </a:solidFill>
              <a:latin typeface="Lato"/>
              <a:ea typeface="Lato"/>
              <a:cs typeface="Lato"/>
              <a:sym typeface="Lato"/>
            </a:endParaRPr>
          </a:p>
          <a:p>
            <a:pPr marL="0" marR="0" lvl="0" indent="0" algn="l" rtl="0">
              <a:spcBef>
                <a:spcPts val="0"/>
              </a:spcBef>
              <a:spcAft>
                <a:spcPts val="0"/>
              </a:spcAft>
              <a:buNone/>
            </a:pPr>
            <a:r>
              <a:rPr lang="en-US" sz="1000" dirty="0">
                <a:solidFill>
                  <a:schemeClr val="dk1"/>
                </a:solidFill>
                <a:latin typeface="Lato"/>
                <a:ea typeface="Lato"/>
                <a:cs typeface="Lato"/>
                <a:sym typeface="Lato"/>
              </a:rPr>
              <a:t>increased injury related to falls, </a:t>
            </a:r>
            <a:endParaRPr sz="1000" dirty="0">
              <a:solidFill>
                <a:schemeClr val="dk1"/>
              </a:solidFill>
              <a:latin typeface="Lato"/>
              <a:ea typeface="Lato"/>
              <a:cs typeface="Lato"/>
              <a:sym typeface="Lato"/>
            </a:endParaRPr>
          </a:p>
          <a:p>
            <a:pPr marL="0" marR="0" lvl="0" indent="0" algn="l" rtl="0">
              <a:spcBef>
                <a:spcPts val="0"/>
              </a:spcBef>
              <a:spcAft>
                <a:spcPts val="0"/>
              </a:spcAft>
              <a:buNone/>
            </a:pPr>
            <a:r>
              <a:rPr lang="en-US" sz="1000" dirty="0">
                <a:solidFill>
                  <a:schemeClr val="dk1"/>
                </a:solidFill>
                <a:latin typeface="Lato"/>
                <a:ea typeface="Lato"/>
                <a:cs typeface="Lato"/>
                <a:sym typeface="Lato"/>
              </a:rPr>
              <a:t>increased difficulty assessing symptoms </a:t>
            </a:r>
            <a:endParaRPr dirty="0"/>
          </a:p>
          <a:p>
            <a:pPr marL="0" marR="0" lvl="0" indent="0" algn="l" rtl="0">
              <a:spcBef>
                <a:spcPts val="0"/>
              </a:spcBef>
              <a:spcAft>
                <a:spcPts val="0"/>
              </a:spcAft>
              <a:buNone/>
            </a:pPr>
            <a:endParaRPr sz="1000" dirty="0">
              <a:solidFill>
                <a:schemeClr val="dk1"/>
              </a:solidFill>
              <a:latin typeface="Lato"/>
              <a:ea typeface="Lato"/>
              <a:cs typeface="Lato"/>
              <a:sym typeface="Lato"/>
            </a:endParaRPr>
          </a:p>
          <a:p>
            <a:pPr marL="0" marR="0" lvl="0" indent="0" algn="l" rtl="0">
              <a:spcBef>
                <a:spcPts val="0"/>
              </a:spcBef>
              <a:spcAft>
                <a:spcPts val="0"/>
              </a:spcAft>
              <a:buNone/>
            </a:pPr>
            <a:endParaRPr sz="1000" dirty="0">
              <a:solidFill>
                <a:schemeClr val="dk1"/>
              </a:solidFill>
              <a:latin typeface="Lato"/>
              <a:ea typeface="Lato"/>
              <a:cs typeface="Lato"/>
              <a:sym typeface="Lato"/>
            </a:endParaRPr>
          </a:p>
          <a:p>
            <a:pPr marL="0" marR="0" lvl="0" indent="0" algn="l" rtl="0">
              <a:spcBef>
                <a:spcPts val="0"/>
              </a:spcBef>
              <a:spcAft>
                <a:spcPts val="0"/>
              </a:spcAft>
              <a:buNone/>
            </a:pPr>
            <a:r>
              <a:rPr lang="en-US" sz="1000" dirty="0">
                <a:solidFill>
                  <a:schemeClr val="dk1"/>
                </a:solidFill>
                <a:latin typeface="Lato"/>
                <a:ea typeface="Lato"/>
                <a:cs typeface="Lato"/>
                <a:sym typeface="Lato"/>
              </a:rPr>
              <a:t>It is important to:</a:t>
            </a:r>
            <a:endParaRPr sz="1000" dirty="0">
              <a:solidFill>
                <a:schemeClr val="dk1"/>
              </a:solidFill>
              <a:latin typeface="Lato"/>
              <a:ea typeface="Lato"/>
              <a:cs typeface="Lato"/>
              <a:sym typeface="Lato"/>
            </a:endParaRPr>
          </a:p>
          <a:p>
            <a:pPr marL="0" marR="0" lvl="0" indent="0" algn="l" rtl="0">
              <a:spcBef>
                <a:spcPts val="0"/>
              </a:spcBef>
              <a:spcAft>
                <a:spcPts val="0"/>
              </a:spcAft>
              <a:buNone/>
            </a:pPr>
            <a:r>
              <a:rPr lang="en-US" sz="1000" dirty="0">
                <a:solidFill>
                  <a:schemeClr val="dk1"/>
                </a:solidFill>
                <a:latin typeface="Lato"/>
                <a:ea typeface="Lato"/>
                <a:cs typeface="Lato"/>
                <a:sym typeface="Lato"/>
              </a:rPr>
              <a:t>prepare caregivers  and train nurses </a:t>
            </a:r>
            <a:endParaRPr sz="1000" dirty="0">
              <a:solidFill>
                <a:schemeClr val="dk1"/>
              </a:solidFill>
              <a:latin typeface="Lato"/>
              <a:ea typeface="Lato"/>
              <a:cs typeface="Lato"/>
              <a:sym typeface="Lato"/>
            </a:endParaRPr>
          </a:p>
          <a:p>
            <a:pPr marL="0" marR="0" lvl="0" indent="0" algn="l" rtl="0">
              <a:spcBef>
                <a:spcPts val="0"/>
              </a:spcBef>
              <a:spcAft>
                <a:spcPts val="0"/>
              </a:spcAft>
              <a:buNone/>
            </a:pPr>
            <a:r>
              <a:rPr lang="en-US" sz="1000" dirty="0">
                <a:solidFill>
                  <a:schemeClr val="dk1"/>
                </a:solidFill>
                <a:latin typeface="Lato"/>
                <a:ea typeface="Lato"/>
                <a:cs typeface="Lato"/>
                <a:sym typeface="Lato"/>
              </a:rPr>
              <a:t>to recognize, assess, and perform appropriate </a:t>
            </a:r>
            <a:endParaRPr sz="1000" dirty="0">
              <a:solidFill>
                <a:schemeClr val="dk1"/>
              </a:solidFill>
              <a:latin typeface="Lato"/>
              <a:ea typeface="Lato"/>
              <a:cs typeface="Lato"/>
              <a:sym typeface="Lato"/>
            </a:endParaRPr>
          </a:p>
          <a:p>
            <a:pPr marL="0" marR="0" lvl="0" indent="0" algn="l" rtl="0">
              <a:spcBef>
                <a:spcPts val="0"/>
              </a:spcBef>
              <a:spcAft>
                <a:spcPts val="0"/>
              </a:spcAft>
              <a:buNone/>
            </a:pPr>
            <a:r>
              <a:rPr lang="en-US" sz="1000" dirty="0">
                <a:solidFill>
                  <a:schemeClr val="dk1"/>
                </a:solidFill>
                <a:latin typeface="Lato"/>
                <a:ea typeface="Lato"/>
                <a:cs typeface="Lato"/>
                <a:sym typeface="Lato"/>
              </a:rPr>
              <a:t>interventions in a timely manner.</a:t>
            </a:r>
            <a:endParaRPr sz="1000" dirty="0">
              <a:solidFill>
                <a:schemeClr val="dk1"/>
              </a:solidFill>
              <a:latin typeface="Lato"/>
              <a:ea typeface="Lato"/>
              <a:cs typeface="Lato"/>
              <a:sym typeface="Lato"/>
            </a:endParaRPr>
          </a:p>
          <a:p>
            <a:pPr marL="457200" marR="0" lvl="0" indent="0" algn="l" rtl="0">
              <a:spcBef>
                <a:spcPts val="0"/>
              </a:spcBef>
              <a:spcAft>
                <a:spcPts val="0"/>
              </a:spcAft>
              <a:buNone/>
            </a:pPr>
            <a:endParaRPr dirty="0"/>
          </a:p>
        </p:txBody>
      </p:sp>
      <p:sp>
        <p:nvSpPr>
          <p:cNvPr id="111" name="Google Shape;111;p1"/>
          <p:cNvSpPr txBox="1"/>
          <p:nvPr/>
        </p:nvSpPr>
        <p:spPr>
          <a:xfrm>
            <a:off x="316581" y="5384014"/>
            <a:ext cx="3534300" cy="147728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1000" dirty="0">
                <a:solidFill>
                  <a:schemeClr val="dk1"/>
                </a:solidFill>
                <a:latin typeface="Lato"/>
                <a:ea typeface="Lato"/>
                <a:cs typeface="Lato"/>
                <a:sym typeface="Lato"/>
              </a:rPr>
              <a:t>The </a:t>
            </a:r>
            <a:r>
              <a:rPr lang="en-US" sz="1000" u="sng" dirty="0">
                <a:solidFill>
                  <a:schemeClr val="dk1"/>
                </a:solidFill>
                <a:latin typeface="Lato"/>
                <a:ea typeface="Lato"/>
                <a:cs typeface="Lato"/>
                <a:sym typeface="Lato"/>
              </a:rPr>
              <a:t>ARCC</a:t>
            </a:r>
            <a:r>
              <a:rPr lang="en-US" sz="1000" dirty="0">
                <a:solidFill>
                  <a:schemeClr val="dk1"/>
                </a:solidFill>
                <a:latin typeface="Lato"/>
                <a:ea typeface="Lato"/>
                <a:cs typeface="Lato"/>
                <a:sym typeface="Lato"/>
              </a:rPr>
              <a:t> model  is a QI framework that focuses on using evidence-based practice to improve the quality of care while also assessing the culture and environment of the organization. This QI model identifies organizational weaknesses but also strengths in order to build on what works.</a:t>
            </a:r>
            <a:endParaRPr sz="1000" dirty="0">
              <a:solidFill>
                <a:schemeClr val="dk1"/>
              </a:solidFill>
              <a:latin typeface="Lato"/>
              <a:ea typeface="Lato"/>
              <a:cs typeface="Lato"/>
              <a:sym typeface="Lato"/>
            </a:endParaRPr>
          </a:p>
          <a:p>
            <a:pPr marL="0" lvl="0" indent="0" algn="l" rtl="0">
              <a:spcBef>
                <a:spcPts val="0"/>
              </a:spcBef>
              <a:spcAft>
                <a:spcPts val="0"/>
              </a:spcAft>
              <a:buClr>
                <a:schemeClr val="dk1"/>
              </a:buClr>
              <a:buFont typeface="Arial"/>
              <a:buNone/>
            </a:pPr>
            <a:r>
              <a:rPr lang="en-US" sz="1000" dirty="0">
                <a:solidFill>
                  <a:schemeClr val="dk1"/>
                </a:solidFill>
                <a:latin typeface="Lato"/>
                <a:ea typeface="Lato"/>
                <a:cs typeface="Lato"/>
                <a:sym typeface="Lato"/>
              </a:rPr>
              <a:t>This framework applies evidence-based practices which is important when implementing new strategies such  as nurse-led interventions.</a:t>
            </a:r>
            <a:endParaRPr sz="1000" dirty="0">
              <a:solidFill>
                <a:schemeClr val="dk1"/>
              </a:solidFill>
              <a:latin typeface="Lato"/>
              <a:ea typeface="Lato"/>
              <a:cs typeface="Lato"/>
              <a:sym typeface="Lato"/>
            </a:endParaRPr>
          </a:p>
        </p:txBody>
      </p:sp>
      <p:sp>
        <p:nvSpPr>
          <p:cNvPr id="112" name="Google Shape;112;p1"/>
          <p:cNvSpPr txBox="1"/>
          <p:nvPr/>
        </p:nvSpPr>
        <p:spPr>
          <a:xfrm>
            <a:off x="4322000" y="1185014"/>
            <a:ext cx="3534300" cy="24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Lato"/>
                <a:ea typeface="Lato"/>
                <a:cs typeface="Lato"/>
                <a:sym typeface="Lato"/>
              </a:rPr>
              <a:t>Decrease caregiver and patient distress. </a:t>
            </a:r>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r>
              <a:rPr lang="en-US" sz="1000">
                <a:solidFill>
                  <a:schemeClr val="dk1"/>
                </a:solidFill>
                <a:latin typeface="Lato"/>
                <a:ea typeface="Lato"/>
                <a:cs typeface="Lato"/>
                <a:sym typeface="Lato"/>
              </a:rPr>
              <a:t>Patients experience peaceful death</a:t>
            </a:r>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r>
              <a:rPr lang="en-US" sz="1000">
                <a:solidFill>
                  <a:schemeClr val="dk1"/>
                </a:solidFill>
                <a:latin typeface="Lato"/>
                <a:ea typeface="Lato"/>
                <a:cs typeface="Lato"/>
                <a:sym typeface="Lato"/>
              </a:rPr>
              <a:t>Nurses are equipped with knowledge and tools to identify and  implement appropriate interventions </a:t>
            </a:r>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r>
              <a:rPr lang="en-US" sz="1000">
                <a:solidFill>
                  <a:schemeClr val="dk1"/>
                </a:solidFill>
                <a:latin typeface="Lato"/>
                <a:ea typeface="Lato"/>
                <a:cs typeface="Lato"/>
                <a:sym typeface="Lato"/>
              </a:rPr>
              <a:t>Interventions are effective and timely </a:t>
            </a:r>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r>
              <a:rPr lang="en-US" sz="1000">
                <a:solidFill>
                  <a:schemeClr val="dk1"/>
                </a:solidFill>
                <a:latin typeface="Lato"/>
                <a:ea typeface="Lato"/>
                <a:cs typeface="Lato"/>
                <a:sym typeface="Lato"/>
              </a:rPr>
              <a:t>Caregiver surveys will show a 50% increase in satisfaction with care and support provided for agitated patients within 60 days of implementation of nurse training</a:t>
            </a:r>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endParaRPr sz="1000">
              <a:solidFill>
                <a:schemeClr val="dk1"/>
              </a:solidFill>
              <a:latin typeface="Lato"/>
              <a:ea typeface="Lato"/>
              <a:cs typeface="Lato"/>
              <a:sym typeface="Lato"/>
            </a:endParaRPr>
          </a:p>
        </p:txBody>
      </p:sp>
      <p:sp>
        <p:nvSpPr>
          <p:cNvPr id="113" name="Google Shape;113;p1"/>
          <p:cNvSpPr txBox="1"/>
          <p:nvPr/>
        </p:nvSpPr>
        <p:spPr>
          <a:xfrm>
            <a:off x="4246751" y="3888756"/>
            <a:ext cx="3534300" cy="24006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900" dirty="0">
              <a:solidFill>
                <a:schemeClr val="dk1"/>
              </a:solidFill>
              <a:latin typeface="Lato"/>
              <a:ea typeface="Lato"/>
              <a:cs typeface="Lato"/>
              <a:sym typeface="Lato"/>
            </a:endParaRPr>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Adopt a standardized assessment tool </a:t>
            </a: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to increase recognition. </a:t>
            </a:r>
            <a:endParaRPr sz="1300" dirty="0"/>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Provide training to nurses on using assessment tool and implementing interventions.</a:t>
            </a:r>
            <a:endParaRPr sz="1300" dirty="0"/>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Create an evidence-based  nurse-driven protocol for terminal delirium management to maximize timely and appropriate  treatment of the condition. </a:t>
            </a:r>
            <a:endParaRPr sz="1300" dirty="0"/>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000" dirty="0">
                <a:solidFill>
                  <a:schemeClr val="dk1"/>
                </a:solidFill>
                <a:latin typeface="Lato"/>
                <a:ea typeface="Lato"/>
                <a:cs typeface="Lato"/>
                <a:sym typeface="Lato"/>
              </a:rPr>
              <a:t>Educate </a:t>
            </a:r>
            <a:r>
              <a:rPr lang="en-US" sz="1000" dirty="0">
                <a:solidFill>
                  <a:schemeClr val="dk1"/>
                </a:solidFill>
                <a:latin typeface="Calibri"/>
                <a:ea typeface="Calibri"/>
                <a:cs typeface="Calibri"/>
                <a:sym typeface="Calibri"/>
              </a:rPr>
              <a:t>caregivers to anticipate agitation.</a:t>
            </a:r>
            <a:r>
              <a:rPr lang="en-US" sz="11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000" dirty="0">
                <a:solidFill>
                  <a:schemeClr val="dk1"/>
                </a:solidFill>
                <a:latin typeface="Calibri"/>
                <a:ea typeface="Calibri"/>
                <a:cs typeface="Calibri"/>
                <a:sym typeface="Calibri"/>
              </a:rPr>
            </a:br>
            <a:endParaRPr sz="1000" dirty="0">
              <a:solidFill>
                <a:schemeClr val="dk1"/>
              </a:solidFill>
              <a:latin typeface="Lato"/>
              <a:ea typeface="Lato"/>
              <a:cs typeface="Lato"/>
              <a:sym typeface="Lato"/>
            </a:endParaRPr>
          </a:p>
        </p:txBody>
      </p:sp>
      <p:sp>
        <p:nvSpPr>
          <p:cNvPr id="114" name="Google Shape;114;p1"/>
          <p:cNvSpPr txBox="1"/>
          <p:nvPr/>
        </p:nvSpPr>
        <p:spPr>
          <a:xfrm>
            <a:off x="8354869" y="1109856"/>
            <a:ext cx="3534300" cy="209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Lato"/>
                <a:ea typeface="Lato"/>
                <a:cs typeface="Lato"/>
                <a:sym typeface="Lato"/>
              </a:rPr>
              <a:t>Patients</a:t>
            </a:r>
            <a:r>
              <a:rPr lang="en-US" sz="1000">
                <a:solidFill>
                  <a:schemeClr val="dk1"/>
                </a:solidFill>
                <a:latin typeface="Lato"/>
                <a:ea typeface="Lato"/>
                <a:cs typeface="Lato"/>
                <a:sym typeface="Lato"/>
              </a:rPr>
              <a:t> receiving hospice care in the home or inpatient setting. May have communication difficulties creating barrier to assessment.</a:t>
            </a:r>
            <a:endParaRPr sz="1000">
              <a:solidFill>
                <a:schemeClr val="dk1"/>
              </a:solidFill>
              <a:latin typeface="Lato"/>
              <a:ea typeface="Lato"/>
              <a:cs typeface="Lato"/>
              <a:sym typeface="Lato"/>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r>
              <a:rPr lang="en-US" sz="1000" b="1">
                <a:solidFill>
                  <a:schemeClr val="dk1"/>
                </a:solidFill>
                <a:latin typeface="Lato"/>
                <a:ea typeface="Lato"/>
                <a:cs typeface="Lato"/>
                <a:sym typeface="Lato"/>
              </a:rPr>
              <a:t>Primary caregivers </a:t>
            </a:r>
            <a:r>
              <a:rPr lang="en-US" sz="1000">
                <a:solidFill>
                  <a:schemeClr val="dk1"/>
                </a:solidFill>
                <a:latin typeface="Lato"/>
                <a:ea typeface="Lato"/>
                <a:cs typeface="Lato"/>
                <a:sym typeface="Lato"/>
              </a:rPr>
              <a:t>–experts regarding patient, usually not medically trained, depend on nurses for education, training, and support in providing interventions in the home setting. </a:t>
            </a:r>
            <a:endParaRPr/>
          </a:p>
          <a:p>
            <a:pPr marL="0" marR="0" lvl="0" indent="0" algn="l" rtl="0">
              <a:spcBef>
                <a:spcPts val="0"/>
              </a:spcBef>
              <a:spcAft>
                <a:spcPts val="0"/>
              </a:spcAft>
              <a:buNone/>
            </a:pPr>
            <a:endParaRPr sz="1000" b="1">
              <a:solidFill>
                <a:schemeClr val="dk1"/>
              </a:solidFill>
              <a:latin typeface="Lato"/>
              <a:ea typeface="Lato"/>
              <a:cs typeface="Lato"/>
              <a:sym typeface="Lato"/>
            </a:endParaRPr>
          </a:p>
          <a:p>
            <a:pPr marL="0" marR="0" lvl="0" indent="0" algn="l" rtl="0">
              <a:spcBef>
                <a:spcPts val="0"/>
              </a:spcBef>
              <a:spcAft>
                <a:spcPts val="0"/>
              </a:spcAft>
              <a:buNone/>
            </a:pPr>
            <a:r>
              <a:rPr lang="en-US" sz="1000" b="1">
                <a:solidFill>
                  <a:schemeClr val="dk1"/>
                </a:solidFill>
                <a:latin typeface="Lato"/>
                <a:ea typeface="Lato"/>
                <a:cs typeface="Lato"/>
                <a:sym typeface="Lato"/>
              </a:rPr>
              <a:t>Nurses</a:t>
            </a:r>
            <a:r>
              <a:rPr lang="en-US" sz="1000">
                <a:solidFill>
                  <a:schemeClr val="dk1"/>
                </a:solidFill>
                <a:latin typeface="Lato"/>
                <a:ea typeface="Lato"/>
                <a:cs typeface="Lato"/>
                <a:sym typeface="Lato"/>
              </a:rPr>
              <a:t> – assess patients, implement interventions such as medications, provide education to caregivers.</a:t>
            </a:r>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endParaRPr sz="1000">
              <a:solidFill>
                <a:schemeClr val="dk1"/>
              </a:solidFill>
              <a:latin typeface="Lato"/>
              <a:ea typeface="Lato"/>
              <a:cs typeface="Lato"/>
              <a:sym typeface="Lato"/>
            </a:endParaRPr>
          </a:p>
        </p:txBody>
      </p:sp>
      <p:sp>
        <p:nvSpPr>
          <p:cNvPr id="115" name="Google Shape;115;p1"/>
          <p:cNvSpPr txBox="1"/>
          <p:nvPr/>
        </p:nvSpPr>
        <p:spPr>
          <a:xfrm>
            <a:off x="8327402" y="3183366"/>
            <a:ext cx="3534300" cy="178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Lato"/>
                <a:ea typeface="Lato"/>
                <a:cs typeface="Lato"/>
                <a:sym typeface="Lato"/>
              </a:rPr>
              <a:t>Nurses will update care plan to show caregiver education was provided and/or needs reinforcement.</a:t>
            </a:r>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r>
              <a:rPr lang="en-US" sz="1000">
                <a:solidFill>
                  <a:schemeClr val="dk1"/>
                </a:solidFill>
                <a:latin typeface="Lato"/>
                <a:ea typeface="Lato"/>
                <a:cs typeface="Lato"/>
                <a:sym typeface="Lato"/>
              </a:rPr>
              <a:t>Nurses will attend  training &amp; score 90% or better on post-test.</a:t>
            </a:r>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Nurses will attest to understanding screening tool and nurse-driven protocol.</a:t>
            </a:r>
            <a:endParaRPr/>
          </a:p>
          <a:p>
            <a:pPr marL="0" marR="0" lvl="0" indent="0" algn="l" rtl="0">
              <a:spcBef>
                <a:spcPts val="0"/>
              </a:spcBef>
              <a:spcAft>
                <a:spcPts val="0"/>
              </a:spcAft>
              <a:buNone/>
            </a:pPr>
            <a:endParaRPr sz="1000">
              <a:solidFill>
                <a:schemeClr val="dk1"/>
              </a:solidFill>
              <a:latin typeface="Lato"/>
              <a:ea typeface="Lato"/>
              <a:cs typeface="Lato"/>
              <a:sym typeface="Lato"/>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Nurses will use assessment tools and protocols, documenting usage and results in care plan.</a:t>
            </a:r>
            <a:endParaRPr sz="1000">
              <a:solidFill>
                <a:schemeClr val="dk1"/>
              </a:solidFill>
              <a:latin typeface="Lato"/>
              <a:ea typeface="Lato"/>
              <a:cs typeface="Lato"/>
              <a:sym typeface="Lato"/>
            </a:endParaRPr>
          </a:p>
        </p:txBody>
      </p:sp>
      <p:sp>
        <p:nvSpPr>
          <p:cNvPr id="116" name="Google Shape;116;p1"/>
          <p:cNvSpPr txBox="1"/>
          <p:nvPr/>
        </p:nvSpPr>
        <p:spPr>
          <a:xfrm>
            <a:off x="8327400" y="5418875"/>
            <a:ext cx="3654000" cy="185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
              <a:solidFill>
                <a:schemeClr val="dk1"/>
              </a:solidFill>
              <a:latin typeface="Calibri"/>
              <a:ea typeface="Calibri"/>
              <a:cs typeface="Calibri"/>
              <a:sym typeface="Calibri"/>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Bush, S.H., Tierney, S. &amp; Lawlor, P.G. (2017) Clinical assessment and management of delirium in the palliative care setting. </a:t>
            </a:r>
            <a:r>
              <a:rPr lang="en-US" sz="1000" i="1">
                <a:solidFill>
                  <a:schemeClr val="dk1"/>
                </a:solidFill>
                <a:latin typeface="Calibri"/>
                <a:ea typeface="Calibri"/>
                <a:cs typeface="Calibri"/>
                <a:sym typeface="Calibri"/>
              </a:rPr>
              <a:t>Drugs</a:t>
            </a:r>
            <a:r>
              <a:rPr lang="en-US" sz="1000">
                <a:solidFill>
                  <a:schemeClr val="dk1"/>
                </a:solidFill>
                <a:latin typeface="Calibri"/>
                <a:ea typeface="Calibri"/>
                <a:cs typeface="Calibri"/>
                <a:sym typeface="Calibri"/>
              </a:rPr>
              <a:t>, </a:t>
            </a:r>
            <a:r>
              <a:rPr lang="en-US" sz="1000" i="1">
                <a:solidFill>
                  <a:schemeClr val="dk1"/>
                </a:solidFill>
                <a:latin typeface="Calibri"/>
                <a:ea typeface="Calibri"/>
                <a:cs typeface="Calibri"/>
                <a:sym typeface="Calibri"/>
              </a:rPr>
              <a:t>77</a:t>
            </a:r>
            <a:r>
              <a:rPr lang="en-US" sz="1000">
                <a:solidFill>
                  <a:schemeClr val="dk1"/>
                </a:solidFill>
                <a:latin typeface="Calibri"/>
                <a:ea typeface="Calibri"/>
                <a:cs typeface="Calibri"/>
                <a:sym typeface="Calibri"/>
              </a:rPr>
              <a:t>, 1623–1643.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https://doi.org/10.1007/s40265-017-0804-3</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Sutherland, M., Pyakurel, A., Nolen, A. E., &amp; Stilos, K. K. (2020). Improving the management of terminal delirium at the end of life. Asia-Pacific Journal of Oncology Nursing, 7(4), 389-395. </a:t>
            </a:r>
            <a:r>
              <a:rPr lang="en-US" sz="10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https://doi.org/10.4103/apjon.apjon_29_20</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br>
              <a:rPr lang="en-US"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Lato"/>
              <a:ea typeface="Lato"/>
              <a:cs typeface="Lato"/>
              <a:sym typeface="Lato"/>
            </a:endParaRPr>
          </a:p>
        </p:txBody>
      </p:sp>
      <p:sp>
        <p:nvSpPr>
          <p:cNvPr id="117" name="Google Shape;117;p1"/>
          <p:cNvSpPr/>
          <p:nvPr/>
        </p:nvSpPr>
        <p:spPr>
          <a:xfrm>
            <a:off x="4962836" y="4977415"/>
            <a:ext cx="23207700" cy="457200"/>
          </a:xfrm>
          <a:prstGeom prst="rect">
            <a:avLst/>
          </a:prstGeom>
          <a:noFill/>
          <a:ln>
            <a:noFill/>
          </a:ln>
        </p:spPr>
        <p:txBody>
          <a:bodyPr spcFirstLastPara="1" wrap="square" lIns="91425" tIns="0" rIns="91425" bIns="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118" name="Google Shape;118;p1"/>
          <p:cNvPicPr preferRelativeResize="0"/>
          <p:nvPr/>
        </p:nvPicPr>
        <p:blipFill>
          <a:blip r:embed="rId6">
            <a:alphaModFix/>
          </a:blip>
          <a:stretch>
            <a:fillRect/>
          </a:stretch>
        </p:blipFill>
        <p:spPr>
          <a:xfrm>
            <a:off x="9230100" y="2550"/>
            <a:ext cx="1073408" cy="714325"/>
          </a:xfrm>
          <a:prstGeom prst="rect">
            <a:avLst/>
          </a:prstGeom>
          <a:noFill/>
          <a:ln>
            <a:noFill/>
          </a:ln>
        </p:spPr>
      </p:pic>
      <p:pic>
        <p:nvPicPr>
          <p:cNvPr id="119" name="Google Shape;119;p1"/>
          <p:cNvPicPr preferRelativeResize="0"/>
          <p:nvPr/>
        </p:nvPicPr>
        <p:blipFill>
          <a:blip r:embed="rId7">
            <a:alphaModFix/>
          </a:blip>
          <a:stretch>
            <a:fillRect/>
          </a:stretch>
        </p:blipFill>
        <p:spPr>
          <a:xfrm>
            <a:off x="6983300" y="1185013"/>
            <a:ext cx="893583" cy="558501"/>
          </a:xfrm>
          <a:prstGeom prst="rect">
            <a:avLst/>
          </a:prstGeom>
          <a:noFill/>
          <a:ln>
            <a:noFill/>
          </a:ln>
        </p:spPr>
      </p:pic>
      <p:pic>
        <p:nvPicPr>
          <p:cNvPr id="120" name="Google Shape;120;p1"/>
          <p:cNvPicPr preferRelativeResize="0"/>
          <p:nvPr/>
        </p:nvPicPr>
        <p:blipFill>
          <a:blip r:embed="rId8">
            <a:alphaModFix/>
          </a:blip>
          <a:stretch>
            <a:fillRect/>
          </a:stretch>
        </p:blipFill>
        <p:spPr>
          <a:xfrm>
            <a:off x="7033812" y="2001387"/>
            <a:ext cx="558500" cy="558500"/>
          </a:xfrm>
          <a:prstGeom prst="rect">
            <a:avLst/>
          </a:prstGeom>
          <a:noFill/>
          <a:ln>
            <a:noFill/>
          </a:ln>
        </p:spPr>
      </p:pic>
      <p:pic>
        <p:nvPicPr>
          <p:cNvPr id="121" name="Google Shape;121;p1"/>
          <p:cNvPicPr preferRelativeResize="0"/>
          <p:nvPr/>
        </p:nvPicPr>
        <p:blipFill rotWithShape="1">
          <a:blip r:embed="rId9">
            <a:alphaModFix/>
          </a:blip>
          <a:srcRect l="11074" t="16752" r="14697" b="11103"/>
          <a:stretch/>
        </p:blipFill>
        <p:spPr>
          <a:xfrm>
            <a:off x="7207823" y="2919848"/>
            <a:ext cx="444528" cy="461675"/>
          </a:xfrm>
          <a:prstGeom prst="rect">
            <a:avLst/>
          </a:prstGeom>
          <a:noFill/>
          <a:ln>
            <a:noFill/>
          </a:ln>
        </p:spPr>
      </p:pic>
      <p:pic>
        <p:nvPicPr>
          <p:cNvPr id="122" name="Google Shape;122;p1"/>
          <p:cNvPicPr preferRelativeResize="0"/>
          <p:nvPr/>
        </p:nvPicPr>
        <p:blipFill>
          <a:blip r:embed="rId10">
            <a:alphaModFix/>
          </a:blip>
          <a:stretch>
            <a:fillRect/>
          </a:stretch>
        </p:blipFill>
        <p:spPr>
          <a:xfrm>
            <a:off x="6669300" y="5359900"/>
            <a:ext cx="646324" cy="646325"/>
          </a:xfrm>
          <a:prstGeom prst="rect">
            <a:avLst/>
          </a:prstGeom>
          <a:noFill/>
          <a:ln>
            <a:noFill/>
          </a:ln>
        </p:spPr>
      </p:pic>
      <p:pic>
        <p:nvPicPr>
          <p:cNvPr id="123" name="Google Shape;123;p1"/>
          <p:cNvPicPr preferRelativeResize="0"/>
          <p:nvPr/>
        </p:nvPicPr>
        <p:blipFill rotWithShape="1">
          <a:blip r:embed="rId11">
            <a:alphaModFix/>
          </a:blip>
          <a:srcRect l="31977" t="8617"/>
          <a:stretch/>
        </p:blipFill>
        <p:spPr>
          <a:xfrm>
            <a:off x="7582649" y="4821629"/>
            <a:ext cx="558498" cy="500168"/>
          </a:xfrm>
          <a:prstGeom prst="rect">
            <a:avLst/>
          </a:prstGeom>
          <a:noFill/>
          <a:ln>
            <a:noFill/>
          </a:ln>
        </p:spPr>
      </p:pic>
      <p:pic>
        <p:nvPicPr>
          <p:cNvPr id="124" name="Google Shape;124;p1"/>
          <p:cNvPicPr preferRelativeResize="0"/>
          <p:nvPr/>
        </p:nvPicPr>
        <p:blipFill rotWithShape="1">
          <a:blip r:embed="rId12">
            <a:alphaModFix/>
          </a:blip>
          <a:srcRect l="20496" t="21930" r="7358" b="15013"/>
          <a:stretch/>
        </p:blipFill>
        <p:spPr>
          <a:xfrm>
            <a:off x="6750688" y="3793638"/>
            <a:ext cx="1124737" cy="714328"/>
          </a:xfrm>
          <a:prstGeom prst="rect">
            <a:avLst/>
          </a:prstGeom>
          <a:noFill/>
          <a:ln>
            <a:noFill/>
          </a:ln>
        </p:spPr>
      </p:pic>
      <p:pic>
        <p:nvPicPr>
          <p:cNvPr id="125" name="Google Shape;125;p1"/>
          <p:cNvPicPr preferRelativeResize="0"/>
          <p:nvPr/>
        </p:nvPicPr>
        <p:blipFill>
          <a:blip r:embed="rId13">
            <a:alphaModFix/>
          </a:blip>
          <a:stretch>
            <a:fillRect/>
          </a:stretch>
        </p:blipFill>
        <p:spPr>
          <a:xfrm>
            <a:off x="3171024" y="4187074"/>
            <a:ext cx="893575" cy="500400"/>
          </a:xfrm>
          <a:prstGeom prst="rect">
            <a:avLst/>
          </a:prstGeom>
          <a:noFill/>
          <a:ln>
            <a:noFill/>
          </a:ln>
        </p:spPr>
      </p:pic>
      <p:pic>
        <p:nvPicPr>
          <p:cNvPr id="126" name="Google Shape;126;p1"/>
          <p:cNvPicPr preferRelativeResize="0"/>
          <p:nvPr/>
        </p:nvPicPr>
        <p:blipFill>
          <a:blip r:embed="rId14">
            <a:alphaModFix/>
          </a:blip>
          <a:stretch>
            <a:fillRect/>
          </a:stretch>
        </p:blipFill>
        <p:spPr>
          <a:xfrm>
            <a:off x="3171025" y="3225050"/>
            <a:ext cx="893574" cy="5940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540</Words>
  <Application>Microsoft Macintosh PowerPoint</Application>
  <PresentationFormat>Widescreen</PresentationFormat>
  <Paragraphs>69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Lato</vt:lpstr>
      <vt:lpstr>Calibri</vt:lpstr>
      <vt:lpstr>Lato Black</vt:lpstr>
      <vt:lpstr>Arial</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Eden J Donahue (she/her)</dc:creator>
  <cp:lastModifiedBy>Hilary Bagnell</cp:lastModifiedBy>
  <cp:revision>3</cp:revision>
  <dcterms:created xsi:type="dcterms:W3CDTF">2022-04-15T16:07:24Z</dcterms:created>
  <dcterms:modified xsi:type="dcterms:W3CDTF">2022-04-24T19:03:18Z</dcterms:modified>
</cp:coreProperties>
</file>