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94146" autoAdjust="0"/>
  </p:normalViewPr>
  <p:slideViewPr>
    <p:cSldViewPr snapToGrid="0">
      <p:cViewPr>
        <p:scale>
          <a:sx n="14" d="100"/>
          <a:sy n="14" d="100"/>
        </p:scale>
        <p:origin x="132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3E7052-6DCE-074B-8701-B79D15BB2A5C}" type="datetimeFigureOut">
              <a:rPr lang="en-US" smtClean="0"/>
              <a:t>25-Apr-22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145BFC-C86B-5F4F-B8B2-A68DB6A5FB6E}" type="slidenum">
              <a:rPr lang="en-US" smtClean="0"/>
              <a:t>‹#›</a:t>
            </a:fld>
            <a:endParaRPr lang="en-US"/>
          </a:p>
        </p:txBody>
      </p:sp>
    </p:spTree>
    <p:extLst>
      <p:ext uri="{BB962C8B-B14F-4D97-AF65-F5344CB8AC3E}">
        <p14:creationId xmlns:p14="http://schemas.microsoft.com/office/powerpoint/2010/main" val="2055628088"/>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Draft a short description (700 characters or less). Send to </a:t>
            </a:r>
            <a:r>
              <a:rPr lang="en-US"/>
              <a:t>me Sunday night.</a:t>
            </a:r>
          </a:p>
        </p:txBody>
      </p:sp>
      <p:sp>
        <p:nvSpPr>
          <p:cNvPr id="4" name="Slide Number Placeholder 3"/>
          <p:cNvSpPr>
            <a:spLocks noGrp="1"/>
          </p:cNvSpPr>
          <p:nvPr>
            <p:ph type="sldNum" sz="quarter" idx="5"/>
          </p:nvPr>
        </p:nvSpPr>
        <p:spPr/>
        <p:txBody>
          <a:bodyPr/>
          <a:lstStyle/>
          <a:p>
            <a:fld id="{79145BFC-C86B-5F4F-B8B2-A68DB6A5FB6E}" type="slidenum">
              <a:rPr lang="en-US" smtClean="0"/>
              <a:t>1</a:t>
            </a:fld>
            <a:endParaRPr lang="en-US"/>
          </a:p>
        </p:txBody>
      </p:sp>
    </p:spTree>
    <p:extLst>
      <p:ext uri="{BB962C8B-B14F-4D97-AF65-F5344CB8AC3E}">
        <p14:creationId xmlns:p14="http://schemas.microsoft.com/office/powerpoint/2010/main" val="1288128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808793-EC52-47B2-9E53-A094E8F40469}" type="datetimeFigureOut">
              <a:rPr lang="en-US" smtClean="0"/>
              <a:t>25-Apr-22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19F3A-3FD8-4337-963C-71FA951A8531}" type="slidenum">
              <a:rPr lang="en-US" smtClean="0"/>
              <a:t>‹#›</a:t>
            </a:fld>
            <a:endParaRPr lang="en-US"/>
          </a:p>
        </p:txBody>
      </p:sp>
    </p:spTree>
    <p:extLst>
      <p:ext uri="{BB962C8B-B14F-4D97-AF65-F5344CB8AC3E}">
        <p14:creationId xmlns:p14="http://schemas.microsoft.com/office/powerpoint/2010/main" val="1662845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808793-EC52-47B2-9E53-A094E8F40469}" type="datetimeFigureOut">
              <a:rPr lang="en-US" smtClean="0"/>
              <a:t>25-Apr-22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19F3A-3FD8-4337-963C-71FA951A8531}" type="slidenum">
              <a:rPr lang="en-US" smtClean="0"/>
              <a:t>‹#›</a:t>
            </a:fld>
            <a:endParaRPr lang="en-US"/>
          </a:p>
        </p:txBody>
      </p:sp>
    </p:spTree>
    <p:extLst>
      <p:ext uri="{BB962C8B-B14F-4D97-AF65-F5344CB8AC3E}">
        <p14:creationId xmlns:p14="http://schemas.microsoft.com/office/powerpoint/2010/main" val="1980153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808793-EC52-47B2-9E53-A094E8F40469}" type="datetimeFigureOut">
              <a:rPr lang="en-US" smtClean="0"/>
              <a:t>25-Apr-22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19F3A-3FD8-4337-963C-71FA951A8531}" type="slidenum">
              <a:rPr lang="en-US" smtClean="0"/>
              <a:t>‹#›</a:t>
            </a:fld>
            <a:endParaRPr lang="en-US"/>
          </a:p>
        </p:txBody>
      </p:sp>
    </p:spTree>
    <p:extLst>
      <p:ext uri="{BB962C8B-B14F-4D97-AF65-F5344CB8AC3E}">
        <p14:creationId xmlns:p14="http://schemas.microsoft.com/office/powerpoint/2010/main" val="143236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808793-EC52-47B2-9E53-A094E8F40469}" type="datetimeFigureOut">
              <a:rPr lang="en-US" smtClean="0"/>
              <a:t>25-Apr-22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19F3A-3FD8-4337-963C-71FA951A8531}" type="slidenum">
              <a:rPr lang="en-US" smtClean="0"/>
              <a:t>‹#›</a:t>
            </a:fld>
            <a:endParaRPr lang="en-US"/>
          </a:p>
        </p:txBody>
      </p:sp>
    </p:spTree>
    <p:extLst>
      <p:ext uri="{BB962C8B-B14F-4D97-AF65-F5344CB8AC3E}">
        <p14:creationId xmlns:p14="http://schemas.microsoft.com/office/powerpoint/2010/main" val="219714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808793-EC52-47B2-9E53-A094E8F40469}" type="datetimeFigureOut">
              <a:rPr lang="en-US" smtClean="0"/>
              <a:t>25-Apr-22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19F3A-3FD8-4337-963C-71FA951A8531}" type="slidenum">
              <a:rPr lang="en-US" smtClean="0"/>
              <a:t>‹#›</a:t>
            </a:fld>
            <a:endParaRPr lang="en-US"/>
          </a:p>
        </p:txBody>
      </p:sp>
    </p:spTree>
    <p:extLst>
      <p:ext uri="{BB962C8B-B14F-4D97-AF65-F5344CB8AC3E}">
        <p14:creationId xmlns:p14="http://schemas.microsoft.com/office/powerpoint/2010/main" val="3085469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808793-EC52-47B2-9E53-A094E8F40469}" type="datetimeFigureOut">
              <a:rPr lang="en-US" smtClean="0"/>
              <a:t>25-Apr-22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19F3A-3FD8-4337-963C-71FA951A8531}" type="slidenum">
              <a:rPr lang="en-US" smtClean="0"/>
              <a:t>‹#›</a:t>
            </a:fld>
            <a:endParaRPr lang="en-US"/>
          </a:p>
        </p:txBody>
      </p:sp>
    </p:spTree>
    <p:extLst>
      <p:ext uri="{BB962C8B-B14F-4D97-AF65-F5344CB8AC3E}">
        <p14:creationId xmlns:p14="http://schemas.microsoft.com/office/powerpoint/2010/main" val="2523239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808793-EC52-47B2-9E53-A094E8F40469}" type="datetimeFigureOut">
              <a:rPr lang="en-US" smtClean="0"/>
              <a:t>25-Apr-22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D19F3A-3FD8-4337-963C-71FA951A8531}" type="slidenum">
              <a:rPr lang="en-US" smtClean="0"/>
              <a:t>‹#›</a:t>
            </a:fld>
            <a:endParaRPr lang="en-US"/>
          </a:p>
        </p:txBody>
      </p:sp>
    </p:spTree>
    <p:extLst>
      <p:ext uri="{BB962C8B-B14F-4D97-AF65-F5344CB8AC3E}">
        <p14:creationId xmlns:p14="http://schemas.microsoft.com/office/powerpoint/2010/main" val="3190654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808793-EC52-47B2-9E53-A094E8F40469}" type="datetimeFigureOut">
              <a:rPr lang="en-US" smtClean="0"/>
              <a:t>25-Apr-22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D19F3A-3FD8-4337-963C-71FA951A8531}" type="slidenum">
              <a:rPr lang="en-US" smtClean="0"/>
              <a:t>‹#›</a:t>
            </a:fld>
            <a:endParaRPr lang="en-US"/>
          </a:p>
        </p:txBody>
      </p:sp>
    </p:spTree>
    <p:extLst>
      <p:ext uri="{BB962C8B-B14F-4D97-AF65-F5344CB8AC3E}">
        <p14:creationId xmlns:p14="http://schemas.microsoft.com/office/powerpoint/2010/main" val="1726995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808793-EC52-47B2-9E53-A094E8F40469}" type="datetimeFigureOut">
              <a:rPr lang="en-US" smtClean="0"/>
              <a:t>25-Apr-22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D19F3A-3FD8-4337-963C-71FA951A8531}" type="slidenum">
              <a:rPr lang="en-US" smtClean="0"/>
              <a:t>‹#›</a:t>
            </a:fld>
            <a:endParaRPr lang="en-US"/>
          </a:p>
        </p:txBody>
      </p:sp>
    </p:spTree>
    <p:extLst>
      <p:ext uri="{BB962C8B-B14F-4D97-AF65-F5344CB8AC3E}">
        <p14:creationId xmlns:p14="http://schemas.microsoft.com/office/powerpoint/2010/main" val="618880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23808793-EC52-47B2-9E53-A094E8F40469}" type="datetimeFigureOut">
              <a:rPr lang="en-US" smtClean="0"/>
              <a:t>25-Apr-22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19F3A-3FD8-4337-963C-71FA951A8531}" type="slidenum">
              <a:rPr lang="en-US" smtClean="0"/>
              <a:t>‹#›</a:t>
            </a:fld>
            <a:endParaRPr lang="en-US"/>
          </a:p>
        </p:txBody>
      </p:sp>
    </p:spTree>
    <p:extLst>
      <p:ext uri="{BB962C8B-B14F-4D97-AF65-F5344CB8AC3E}">
        <p14:creationId xmlns:p14="http://schemas.microsoft.com/office/powerpoint/2010/main" val="1272663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23808793-EC52-47B2-9E53-A094E8F40469}" type="datetimeFigureOut">
              <a:rPr lang="en-US" smtClean="0"/>
              <a:t>25-Apr-22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19F3A-3FD8-4337-963C-71FA951A8531}" type="slidenum">
              <a:rPr lang="en-US" smtClean="0"/>
              <a:t>‹#›</a:t>
            </a:fld>
            <a:endParaRPr lang="en-US"/>
          </a:p>
        </p:txBody>
      </p:sp>
    </p:spTree>
    <p:extLst>
      <p:ext uri="{BB962C8B-B14F-4D97-AF65-F5344CB8AC3E}">
        <p14:creationId xmlns:p14="http://schemas.microsoft.com/office/powerpoint/2010/main" val="4123035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23808793-EC52-47B2-9E53-A094E8F40469}" type="datetimeFigureOut">
              <a:rPr lang="en-US" smtClean="0"/>
              <a:t>25-Apr-22</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F2D19F3A-3FD8-4337-963C-71FA951A8531}" type="slidenum">
              <a:rPr lang="en-US" smtClean="0"/>
              <a:t>‹#›</a:t>
            </a:fld>
            <a:endParaRPr lang="en-US"/>
          </a:p>
        </p:txBody>
      </p:sp>
    </p:spTree>
    <p:extLst>
      <p:ext uri="{BB962C8B-B14F-4D97-AF65-F5344CB8AC3E}">
        <p14:creationId xmlns:p14="http://schemas.microsoft.com/office/powerpoint/2010/main" val="4304876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1151CDD-D3D2-E825-8E76-E54B96D4C991}"/>
              </a:ext>
            </a:extLst>
          </p:cNvPr>
          <p:cNvSpPr/>
          <p:nvPr/>
        </p:nvSpPr>
        <p:spPr>
          <a:xfrm>
            <a:off x="28099089" y="6518232"/>
            <a:ext cx="15066853" cy="2476387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132FE9-CB60-0601-5544-52F521C5FBCD}"/>
              </a:ext>
            </a:extLst>
          </p:cNvPr>
          <p:cNvSpPr/>
          <p:nvPr/>
        </p:nvSpPr>
        <p:spPr>
          <a:xfrm>
            <a:off x="16452539" y="6518232"/>
            <a:ext cx="11316327" cy="2476387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sdfkjlkajd</a:t>
            </a:r>
            <a:endParaRPr lang="en-US" dirty="0"/>
          </a:p>
        </p:txBody>
      </p:sp>
      <p:sp>
        <p:nvSpPr>
          <p:cNvPr id="2" name="Rectangle 1">
            <a:extLst>
              <a:ext uri="{FF2B5EF4-FFF2-40B4-BE49-F238E27FC236}">
                <a16:creationId xmlns:a16="http://schemas.microsoft.com/office/drawing/2014/main" id="{4B027A5D-54D9-64EE-E2A3-7DC1BCB89AF6}"/>
              </a:ext>
            </a:extLst>
          </p:cNvPr>
          <p:cNvSpPr/>
          <p:nvPr/>
        </p:nvSpPr>
        <p:spPr>
          <a:xfrm>
            <a:off x="531164" y="6518232"/>
            <a:ext cx="15591152" cy="2476387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4" name="TextBox 3">
            <a:extLst>
              <a:ext uri="{FF2B5EF4-FFF2-40B4-BE49-F238E27FC236}">
                <a16:creationId xmlns:a16="http://schemas.microsoft.com/office/drawing/2014/main" id="{97C138B7-DA6C-44F3-8796-7CE5CFDDBBB4}"/>
              </a:ext>
            </a:extLst>
          </p:cNvPr>
          <p:cNvSpPr txBox="1"/>
          <p:nvPr/>
        </p:nvSpPr>
        <p:spPr>
          <a:xfrm>
            <a:off x="940527" y="6968399"/>
            <a:ext cx="14248105" cy="16868785"/>
          </a:xfrm>
          <a:prstGeom prst="rect">
            <a:avLst/>
          </a:prstGeom>
          <a:noFill/>
        </p:spPr>
        <p:txBody>
          <a:bodyPr wrap="square" rtlCol="0">
            <a:spAutoFit/>
          </a:bodyPr>
          <a:lstStyle/>
          <a:p>
            <a:pPr>
              <a:lnSpc>
                <a:spcPct val="107000"/>
              </a:lnSpc>
              <a:spcAft>
                <a:spcPts val="2880"/>
              </a:spcAft>
            </a:pPr>
            <a:r>
              <a:rPr lang="en-US" sz="4400" u="sng" dirty="0">
                <a:latin typeface="Calibri" panose="020F0502020204030204" pitchFamily="34" charset="0"/>
                <a:ea typeface="Calibri" panose="020F0502020204030204" pitchFamily="34" charset="0"/>
                <a:cs typeface="Times New Roman" panose="02020603050405020304" pitchFamily="18" charset="0"/>
              </a:rPr>
              <a:t>Introduction</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880"/>
              </a:spcAft>
            </a:pPr>
            <a:r>
              <a:rPr lang="en-US" sz="4400" dirty="0">
                <a:latin typeface="Calibri" panose="020F0502020204030204" pitchFamily="34" charset="0"/>
                <a:ea typeface="Calibri" panose="020F0502020204030204" pitchFamily="34" charset="0"/>
                <a:cs typeface="Times New Roman" panose="02020603050405020304" pitchFamily="18" charset="0"/>
              </a:rPr>
              <a:t>Dissolved Organic Carbon (DOC) a fraction of organic carbon the size less than 0.2 micrometers. DOC comes from decomposed plants, bacteria, and algae. Abundant in marine and freshwater systems, it serves as the primary food source for aquatic webs. Generally, rivers have higher concentrations of DOC than the ocean does.</a:t>
            </a:r>
          </a:p>
          <a:p>
            <a:pPr marL="0" marR="0">
              <a:lnSpc>
                <a:spcPct val="107000"/>
              </a:lnSpc>
              <a:spcBef>
                <a:spcPts val="0"/>
              </a:spcBef>
              <a:spcAft>
                <a:spcPts val="800"/>
              </a:spcAft>
            </a:pPr>
            <a:r>
              <a:rPr lang="en-US" sz="4400" dirty="0">
                <a:effectLst/>
                <a:latin typeface="Calibri" panose="020F0502020204030204" pitchFamily="34" charset="0"/>
                <a:ea typeface="Calibri" panose="020F0502020204030204" pitchFamily="34" charset="0"/>
                <a:cs typeface="Times New Roman" panose="02020603050405020304" pitchFamily="18" charset="0"/>
              </a:rPr>
              <a:t>With increasing salinity, DOC concentration decreases </a:t>
            </a:r>
            <a:r>
              <a:rPr lang="en-US" sz="4400" dirty="0">
                <a:latin typeface="Calibri" panose="020F0502020204030204" pitchFamily="34" charset="0"/>
                <a:ea typeface="Calibri" panose="020F0502020204030204" pitchFamily="34" charset="0"/>
                <a:cs typeface="Times New Roman" panose="02020603050405020304" pitchFamily="18" charset="0"/>
              </a:rPr>
              <a:t>as it </a:t>
            </a:r>
            <a:r>
              <a:rPr lang="en-US" sz="4400" dirty="0">
                <a:effectLst/>
                <a:latin typeface="Calibri" panose="020F0502020204030204" pitchFamily="34" charset="0"/>
                <a:ea typeface="Calibri" panose="020F0502020204030204" pitchFamily="34" charset="0"/>
                <a:cs typeface="Times New Roman" panose="02020603050405020304" pitchFamily="18" charset="0"/>
              </a:rPr>
              <a:t>dissolves into salt water.  The negative linearity is like Scandium </a:t>
            </a:r>
            <a:r>
              <a:rPr lang="en-US" sz="4400" dirty="0">
                <a:latin typeface="Calibri" panose="020F0502020204030204" pitchFamily="34" charset="0"/>
                <a:ea typeface="Calibri" panose="020F0502020204030204" pitchFamily="34" charset="0"/>
                <a:cs typeface="Times New Roman" panose="02020603050405020304" pitchFamily="18" charset="0"/>
              </a:rPr>
              <a:t>dissolved in the ocean but greatly differs from iron.</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880"/>
              </a:spcAft>
            </a:pP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880"/>
              </a:spcAft>
            </a:pPr>
            <a:r>
              <a:rPr lang="en-US" sz="4400" u="sng" dirty="0">
                <a:latin typeface="Calibri" panose="020F0502020204030204" pitchFamily="34" charset="0"/>
                <a:ea typeface="Calibri" panose="020F0502020204030204" pitchFamily="34" charset="0"/>
                <a:cs typeface="Times New Roman" panose="02020603050405020304" pitchFamily="18" charset="0"/>
              </a:rPr>
              <a:t>Methods</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880"/>
              </a:spcAft>
            </a:pPr>
            <a:r>
              <a:rPr lang="en-US" sz="4400" dirty="0">
                <a:latin typeface="Calibri" panose="020F0502020204030204" pitchFamily="34" charset="0"/>
                <a:ea typeface="Calibri" panose="020F0502020204030204" pitchFamily="34" charset="0"/>
                <a:cs typeface="Times New Roman" panose="02020603050405020304" pitchFamily="18" charset="0"/>
              </a:rPr>
              <a:t>Took samples from the estuaries of the Little River and Mad River (below) in August 2021, and one more test through Little River in March 2022. Salinity was measured with a YSI probe. DOC samples were acidified and frozen until analysis for preservation then run through a DOC Sampler to compare concentration to increasing salinity.</a:t>
            </a:r>
          </a:p>
          <a:p>
            <a:pPr>
              <a:lnSpc>
                <a:spcPct val="107000"/>
              </a:lnSpc>
              <a:spcAft>
                <a:spcPts val="2880"/>
              </a:spcAft>
            </a:pPr>
            <a:r>
              <a:rPr lang="en-US" sz="4400" dirty="0">
                <a:latin typeface="Calibri" panose="020F0502020204030204" pitchFamily="34" charset="0"/>
                <a:ea typeface="Calibri" panose="020F0502020204030204" pitchFamily="34" charset="0"/>
                <a:cs typeface="Times New Roman" panose="02020603050405020304" pitchFamily="18" charset="0"/>
              </a:rPr>
              <a:t>(FIGURES Below taken from Wikipedia)</a:t>
            </a:r>
          </a:p>
          <a:p>
            <a:endParaRPr lang="en-US" sz="4400" dirty="0"/>
          </a:p>
        </p:txBody>
      </p:sp>
      <p:sp>
        <p:nvSpPr>
          <p:cNvPr id="15" name="TextBox 14">
            <a:extLst>
              <a:ext uri="{FF2B5EF4-FFF2-40B4-BE49-F238E27FC236}">
                <a16:creationId xmlns:a16="http://schemas.microsoft.com/office/drawing/2014/main" id="{65538D5E-1D08-4358-AB73-F58227EC0B98}"/>
              </a:ext>
            </a:extLst>
          </p:cNvPr>
          <p:cNvSpPr txBox="1"/>
          <p:nvPr/>
        </p:nvSpPr>
        <p:spPr>
          <a:xfrm>
            <a:off x="17007829" y="6968397"/>
            <a:ext cx="9875520" cy="754053"/>
          </a:xfrm>
          <a:prstGeom prst="rect">
            <a:avLst/>
          </a:prstGeom>
          <a:noFill/>
        </p:spPr>
        <p:txBody>
          <a:bodyPr wrap="square" rtlCol="0">
            <a:spAutoFit/>
          </a:bodyPr>
          <a:lstStyle/>
          <a:p>
            <a:r>
              <a:rPr lang="en-US" sz="4300" u="sng" dirty="0"/>
              <a:t>Results</a:t>
            </a:r>
          </a:p>
        </p:txBody>
      </p:sp>
      <p:sp>
        <p:nvSpPr>
          <p:cNvPr id="16" name="TextBox 15">
            <a:extLst>
              <a:ext uri="{FF2B5EF4-FFF2-40B4-BE49-F238E27FC236}">
                <a16:creationId xmlns:a16="http://schemas.microsoft.com/office/drawing/2014/main" id="{A5C5CD34-A1C0-45FC-B0F3-16DDA2EACCAB}"/>
              </a:ext>
            </a:extLst>
          </p:cNvPr>
          <p:cNvSpPr txBox="1"/>
          <p:nvPr/>
        </p:nvSpPr>
        <p:spPr>
          <a:xfrm>
            <a:off x="28702550" y="6968398"/>
            <a:ext cx="14248127" cy="19176596"/>
          </a:xfrm>
          <a:prstGeom prst="rect">
            <a:avLst/>
          </a:prstGeom>
          <a:noFill/>
        </p:spPr>
        <p:txBody>
          <a:bodyPr wrap="square" rtlCol="0">
            <a:spAutoFit/>
          </a:bodyPr>
          <a:lstStyle/>
          <a:p>
            <a:pPr>
              <a:lnSpc>
                <a:spcPct val="107000"/>
              </a:lnSpc>
              <a:spcAft>
                <a:spcPts val="2880"/>
              </a:spcAft>
            </a:pPr>
            <a:r>
              <a:rPr lang="en-US" sz="4400" u="sng" dirty="0">
                <a:latin typeface="Calibri" panose="020F0502020204030204" pitchFamily="34" charset="0"/>
                <a:ea typeface="Calibri" panose="020F0502020204030204" pitchFamily="34" charset="0"/>
                <a:cs typeface="Times New Roman" panose="02020603050405020304" pitchFamily="18" charset="0"/>
              </a:rPr>
              <a:t>Discussion</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r>
              <a:rPr lang="en-US" sz="4400" dirty="0">
                <a:latin typeface="Calibri" panose="020F0502020204030204" pitchFamily="34" charset="0"/>
                <a:ea typeface="Calibri" panose="020F0502020204030204" pitchFamily="34" charset="0"/>
                <a:cs typeface="Times New Roman" panose="02020603050405020304" pitchFamily="18" charset="0"/>
              </a:rPr>
              <a:t>All linear negative slopes. Concentrations decreased from river to ocean. Scholarly articles have pointed this to be normal as DOC is higher in colder waters. The dynamic is most present when comparing seasons. (FIGURE BELOW: </a:t>
            </a:r>
            <a:r>
              <a:rPr lang="en-US" sz="4000" b="0" i="0" dirty="0" err="1">
                <a:solidFill>
                  <a:srgbClr val="222222"/>
                </a:solidFill>
                <a:effectLst/>
                <a:latin typeface="Arial" panose="020B0604020202020204" pitchFamily="34" charset="0"/>
              </a:rPr>
              <a:t>Osterholz</a:t>
            </a:r>
            <a:r>
              <a:rPr lang="en-US" sz="4000" b="0" i="0" dirty="0">
                <a:solidFill>
                  <a:srgbClr val="222222"/>
                </a:solidFill>
                <a:effectLst/>
                <a:latin typeface="Arial" panose="020B0604020202020204" pitchFamily="34" charset="0"/>
              </a:rPr>
              <a:t>, Helena, et al. "</a:t>
            </a:r>
            <a:r>
              <a:rPr lang="en-US" sz="4000" b="0" i="0" dirty="0">
                <a:solidFill>
                  <a:srgbClr val="222222"/>
                </a:solidFill>
                <a:effectLst/>
                <a:highlight>
                  <a:srgbClr val="FFFF00"/>
                </a:highlight>
                <a:latin typeface="Arial" panose="020B0604020202020204" pitchFamily="34" charset="0"/>
              </a:rPr>
              <a:t>Environmental drivers of dissolved organic matter molecular composition in the Delaware Estuary</a:t>
            </a:r>
            <a:r>
              <a:rPr lang="en-US" sz="4000" b="0" i="0" dirty="0">
                <a:solidFill>
                  <a:srgbClr val="222222"/>
                </a:solidFill>
                <a:effectLst/>
                <a:latin typeface="Arial" panose="020B0604020202020204" pitchFamily="34" charset="0"/>
              </a:rPr>
              <a:t>." </a:t>
            </a:r>
            <a:r>
              <a:rPr lang="en-US" sz="4000" b="0" i="1" dirty="0">
                <a:solidFill>
                  <a:srgbClr val="222222"/>
                </a:solidFill>
                <a:effectLst/>
                <a:latin typeface="Arial" panose="020B0604020202020204" pitchFamily="34" charset="0"/>
              </a:rPr>
              <a:t>Frontiers in Earth Science</a:t>
            </a:r>
            <a:r>
              <a:rPr lang="en-US" sz="4000" b="0" i="0" dirty="0">
                <a:solidFill>
                  <a:srgbClr val="222222"/>
                </a:solidFill>
                <a:effectLst/>
                <a:latin typeface="Arial" panose="020B0604020202020204" pitchFamily="34" charset="0"/>
              </a:rPr>
              <a:t> 4 (2016): 95.)</a:t>
            </a:r>
            <a:endParaRPr lang="en-US" sz="4000" dirty="0"/>
          </a:p>
          <a:p>
            <a:pPr>
              <a:lnSpc>
                <a:spcPct val="107000"/>
              </a:lnSpc>
              <a:spcAft>
                <a:spcPts val="2880"/>
              </a:spcAft>
            </a:pPr>
            <a:endParaRPr lang="en-US" sz="44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880"/>
              </a:spcAft>
            </a:pPr>
            <a:endParaRPr lang="en-US" sz="44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880"/>
              </a:spcAft>
            </a:pPr>
            <a:endParaRPr lang="en-US" sz="44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400" dirty="0">
                <a:effectLst/>
                <a:latin typeface="Calibri" panose="020F0502020204030204" pitchFamily="34" charset="0"/>
                <a:ea typeface="Calibri" panose="020F0502020204030204" pitchFamily="34" charset="0"/>
                <a:cs typeface="Times New Roman" panose="02020603050405020304" pitchFamily="18" charset="0"/>
              </a:rPr>
              <a:t>Scholarly articles such as the figure above indicate the dilution from fresh to salt water creates the normal relationship between DOC and salinity. Aug 2012-2013 data is indicative of some extra source of DOC not seen in personal data. </a:t>
            </a:r>
          </a:p>
          <a:p>
            <a:pPr marL="0" marR="0">
              <a:lnSpc>
                <a:spcPct val="107000"/>
              </a:lnSpc>
              <a:spcBef>
                <a:spcPts val="0"/>
              </a:spcBef>
              <a:spcAft>
                <a:spcPts val="800"/>
              </a:spcAft>
            </a:pP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400" dirty="0">
                <a:effectLst/>
                <a:latin typeface="Calibri" panose="020F0502020204030204" pitchFamily="34" charset="0"/>
                <a:ea typeface="Calibri" panose="020F0502020204030204" pitchFamily="34" charset="0"/>
                <a:cs typeface="Times New Roman" panose="02020603050405020304" pitchFamily="18" charset="0"/>
              </a:rPr>
              <a:t>Summer and Winter in Little River evidently normal. See figure above with Nov. 2011- 2013 data: note change in concentration in both river and seawater. </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4400" dirty="0">
                <a:effectLst/>
                <a:latin typeface="Calibri" panose="020F0502020204030204" pitchFamily="34" charset="0"/>
                <a:ea typeface="Calibri" panose="020F0502020204030204" pitchFamily="34" charset="0"/>
                <a:cs typeface="Times New Roman" panose="02020603050405020304" pitchFamily="18" charset="0"/>
              </a:rPr>
              <a:t>Possible explanations for changes in concentration:</a:t>
            </a:r>
          </a:p>
          <a:p>
            <a:pPr marL="342900" marR="0" lvl="0" indent="-342900">
              <a:lnSpc>
                <a:spcPct val="107000"/>
              </a:lnSpc>
              <a:spcBef>
                <a:spcPts val="0"/>
              </a:spcBef>
              <a:spcAft>
                <a:spcPts val="0"/>
              </a:spcAft>
              <a:buFont typeface="Symbol" panose="05050102010706020507" pitchFamily="18" charset="2"/>
              <a:buChar char=""/>
            </a:pPr>
            <a:r>
              <a:rPr lang="en-US" sz="4400" dirty="0">
                <a:effectLst/>
                <a:latin typeface="Calibri" panose="020F0502020204030204" pitchFamily="34" charset="0"/>
                <a:ea typeface="Calibri" panose="020F0502020204030204" pitchFamily="34" charset="0"/>
                <a:cs typeface="Times New Roman" panose="02020603050405020304" pitchFamily="18" charset="0"/>
              </a:rPr>
              <a:t>Colder water absorbs more DOC</a:t>
            </a:r>
          </a:p>
          <a:p>
            <a:pPr marL="342900" marR="0" lvl="0" indent="-342900">
              <a:lnSpc>
                <a:spcPct val="107000"/>
              </a:lnSpc>
              <a:spcBef>
                <a:spcPts val="0"/>
              </a:spcBef>
              <a:spcAft>
                <a:spcPts val="0"/>
              </a:spcAft>
              <a:buFont typeface="Symbol" panose="05050102010706020507" pitchFamily="18" charset="2"/>
              <a:buChar char=""/>
            </a:pPr>
            <a:r>
              <a:rPr lang="en-US" sz="4400" dirty="0">
                <a:effectLst/>
                <a:latin typeface="Calibri" panose="020F0502020204030204" pitchFamily="34" charset="0"/>
                <a:ea typeface="Calibri" panose="020F0502020204030204" pitchFamily="34" charset="0"/>
                <a:cs typeface="Times New Roman" panose="02020603050405020304" pitchFamily="18" charset="0"/>
              </a:rPr>
              <a:t>Seasonal plant growth on land and in the ocean</a:t>
            </a:r>
          </a:p>
          <a:p>
            <a:pPr marL="342900" marR="0" lvl="0" indent="-342900">
              <a:lnSpc>
                <a:spcPct val="107000"/>
              </a:lnSpc>
              <a:spcBef>
                <a:spcPts val="0"/>
              </a:spcBef>
              <a:spcAft>
                <a:spcPts val="800"/>
              </a:spcAft>
              <a:buFont typeface="Symbol" panose="05050102010706020507" pitchFamily="18" charset="2"/>
              <a:buChar char=""/>
            </a:pPr>
            <a:r>
              <a:rPr lang="en-US" sz="4400" dirty="0">
                <a:effectLst/>
                <a:latin typeface="Calibri" panose="020F0502020204030204" pitchFamily="34" charset="0"/>
                <a:ea typeface="Calibri" panose="020F0502020204030204" pitchFamily="34" charset="0"/>
                <a:cs typeface="Times New Roman" panose="02020603050405020304" pitchFamily="18" charset="0"/>
              </a:rPr>
              <a:t>More rainwater during the season transporting DOC</a:t>
            </a:r>
          </a:p>
        </p:txBody>
      </p:sp>
      <p:pic>
        <p:nvPicPr>
          <p:cNvPr id="31" name="Picture 30" descr="Chart, scatter chart&#10;&#10;Description automatically generated">
            <a:extLst>
              <a:ext uri="{FF2B5EF4-FFF2-40B4-BE49-F238E27FC236}">
                <a16:creationId xmlns:a16="http://schemas.microsoft.com/office/drawing/2014/main" id="{CDB4292A-4DD0-4BFE-ABED-00AAD87632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33600" y="8297998"/>
            <a:ext cx="9875513" cy="5945879"/>
          </a:xfrm>
          <a:prstGeom prst="rect">
            <a:avLst/>
          </a:prstGeom>
        </p:spPr>
      </p:pic>
      <p:pic>
        <p:nvPicPr>
          <p:cNvPr id="32" name="Picture 31" descr="Chart, scatter chart&#10;&#10;Description automatically generated">
            <a:extLst>
              <a:ext uri="{FF2B5EF4-FFF2-40B4-BE49-F238E27FC236}">
                <a16:creationId xmlns:a16="http://schemas.microsoft.com/office/drawing/2014/main" id="{EE1E1448-9976-4FCC-ABB8-AA6C5D5CCA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33600" y="14611374"/>
            <a:ext cx="9875513" cy="5945882"/>
          </a:xfrm>
          <a:prstGeom prst="rect">
            <a:avLst/>
          </a:prstGeom>
        </p:spPr>
      </p:pic>
      <p:pic>
        <p:nvPicPr>
          <p:cNvPr id="33" name="Picture 32" descr="Chart, scatter chart&#10;&#10;Description automatically generated">
            <a:extLst>
              <a:ext uri="{FF2B5EF4-FFF2-40B4-BE49-F238E27FC236}">
                <a16:creationId xmlns:a16="http://schemas.microsoft.com/office/drawing/2014/main" id="{6C995474-216A-40A7-8B15-AE36B6D00D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007842" y="20924753"/>
            <a:ext cx="9927029" cy="5945879"/>
          </a:xfrm>
          <a:prstGeom prst="rect">
            <a:avLst/>
          </a:prstGeom>
        </p:spPr>
      </p:pic>
      <p:sp>
        <p:nvSpPr>
          <p:cNvPr id="19" name="Rectangle 16">
            <a:extLst>
              <a:ext uri="{FF2B5EF4-FFF2-40B4-BE49-F238E27FC236}">
                <a16:creationId xmlns:a16="http://schemas.microsoft.com/office/drawing/2014/main" id="{7B4DA12B-7668-498C-B3D7-8867010D9D94}"/>
              </a:ext>
            </a:extLst>
          </p:cNvPr>
          <p:cNvSpPr>
            <a:spLocks noChangeArrowheads="1"/>
          </p:cNvSpPr>
          <p:nvPr/>
        </p:nvSpPr>
        <p:spPr bwMode="auto">
          <a:xfrm>
            <a:off x="11425036" y="2564885"/>
            <a:ext cx="16674053" cy="1440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29184" tIns="164592" rIns="329184" bIns="164592"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algn="r" defTabSz="3291840">
              <a:tabLst>
                <a:tab pos="10698480" algn="ctr"/>
                <a:tab pos="21396960" algn="r"/>
              </a:tabLst>
            </a:pPr>
            <a:r>
              <a:rPr lang="en-US" altLang="en-US" sz="7200" dirty="0">
                <a:latin typeface="Arial Rounded MT Bold" panose="020F0704030504030204" pitchFamily="34" charset="0"/>
                <a:ea typeface="Calibri" panose="020F0502020204030204" pitchFamily="34" charset="0"/>
                <a:cs typeface="Times New Roman" panose="02020603050405020304" pitchFamily="18" charset="0"/>
              </a:rPr>
              <a:t>Mark Moreno, David </a:t>
            </a:r>
            <a:r>
              <a:rPr lang="en-US" altLang="en-US" sz="7200" dirty="0" err="1">
                <a:latin typeface="Arial Rounded MT Bold" panose="020F0704030504030204" pitchFamily="34" charset="0"/>
                <a:ea typeface="Calibri" panose="020F0502020204030204" pitchFamily="34" charset="0"/>
                <a:cs typeface="Times New Roman" panose="02020603050405020304" pitchFamily="18" charset="0"/>
              </a:rPr>
              <a:t>Zeitz</a:t>
            </a:r>
            <a:r>
              <a:rPr lang="en-US" altLang="en-US" sz="7200" dirty="0">
                <a:latin typeface="Arial Rounded MT Bold" panose="020F0704030504030204" pitchFamily="34" charset="0"/>
                <a:ea typeface="Calibri" panose="020F0502020204030204" pitchFamily="34" charset="0"/>
                <a:cs typeface="Times New Roman" panose="02020603050405020304" pitchFamily="18" charset="0"/>
              </a:rPr>
              <a:t>, Claire Till</a:t>
            </a:r>
            <a:endParaRPr lang="en-US" altLang="en-US" sz="6480" dirty="0">
              <a:latin typeface="Arial Rounded MT Bold" panose="020F0704030504030204" pitchFamily="34" charset="0"/>
            </a:endParaRPr>
          </a:p>
        </p:txBody>
      </p:sp>
      <p:pic>
        <p:nvPicPr>
          <p:cNvPr id="1042" name="Picture 18">
            <a:extLst>
              <a:ext uri="{FF2B5EF4-FFF2-40B4-BE49-F238E27FC236}">
                <a16:creationId xmlns:a16="http://schemas.microsoft.com/office/drawing/2014/main" id="{1B6709FB-5ED5-49E9-A3D4-899BBF8E61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04771" y="23438353"/>
            <a:ext cx="5914084" cy="728094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Little River (Humboldt County) - Wikipedia">
            <a:extLst>
              <a:ext uri="{FF2B5EF4-FFF2-40B4-BE49-F238E27FC236}">
                <a16:creationId xmlns:a16="http://schemas.microsoft.com/office/drawing/2014/main" id="{58D168F0-06E9-4790-B46E-A8D28E8349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5027" y="24875979"/>
            <a:ext cx="8189521" cy="480452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579387F7-363B-4D18-9F3E-2A007FB9DEC8}"/>
              </a:ext>
            </a:extLst>
          </p:cNvPr>
          <p:cNvPicPr>
            <a:picLocks noChangeAspect="1"/>
          </p:cNvPicPr>
          <p:nvPr/>
        </p:nvPicPr>
        <p:blipFill>
          <a:blip r:embed="rId8"/>
          <a:stretch>
            <a:fillRect/>
          </a:stretch>
        </p:blipFill>
        <p:spPr>
          <a:xfrm>
            <a:off x="28553954" y="12971160"/>
            <a:ext cx="13726188" cy="2545434"/>
          </a:xfrm>
          <a:prstGeom prst="rect">
            <a:avLst/>
          </a:prstGeom>
        </p:spPr>
      </p:pic>
      <p:sp>
        <p:nvSpPr>
          <p:cNvPr id="30" name="TextBox 29">
            <a:extLst>
              <a:ext uri="{FF2B5EF4-FFF2-40B4-BE49-F238E27FC236}">
                <a16:creationId xmlns:a16="http://schemas.microsoft.com/office/drawing/2014/main" id="{98467BEF-3BB3-4DCD-B641-75C00E96EC6F}"/>
              </a:ext>
            </a:extLst>
          </p:cNvPr>
          <p:cNvSpPr txBox="1"/>
          <p:nvPr/>
        </p:nvSpPr>
        <p:spPr>
          <a:xfrm>
            <a:off x="28319263" y="26595160"/>
            <a:ext cx="14626504" cy="3701975"/>
          </a:xfrm>
          <a:prstGeom prst="rect">
            <a:avLst/>
          </a:prstGeom>
          <a:noFill/>
        </p:spPr>
        <p:txBody>
          <a:bodyPr wrap="square" rtlCol="0">
            <a:spAutoFit/>
          </a:bodyPr>
          <a:lstStyle/>
          <a:p>
            <a:pPr>
              <a:lnSpc>
                <a:spcPct val="107000"/>
              </a:lnSpc>
              <a:spcAft>
                <a:spcPts val="2880"/>
              </a:spcAft>
            </a:pPr>
            <a:r>
              <a:rPr lang="en-US" sz="4400" u="sng" dirty="0">
                <a:latin typeface="Calibri" panose="020F0502020204030204" pitchFamily="34" charset="0"/>
                <a:ea typeface="Calibri" panose="020F0502020204030204" pitchFamily="34" charset="0"/>
                <a:cs typeface="Times New Roman" panose="02020603050405020304" pitchFamily="18" charset="0"/>
              </a:rPr>
              <a:t>Next Steps</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880"/>
              </a:spcAft>
            </a:pPr>
            <a:r>
              <a:rPr lang="en-US" sz="4400" dirty="0">
                <a:latin typeface="Calibri" panose="020F0502020204030204" pitchFamily="34" charset="0"/>
                <a:ea typeface="Calibri" panose="020F0502020204030204" pitchFamily="34" charset="0"/>
                <a:cs typeface="Times New Roman" panose="02020603050405020304" pitchFamily="18" charset="0"/>
              </a:rPr>
              <a:t>Interpretation of data will continue as we compare with data from metals and pursue the possible explanations above.</a:t>
            </a:r>
          </a:p>
          <a:p>
            <a:pPr>
              <a:lnSpc>
                <a:spcPct val="107000"/>
              </a:lnSpc>
              <a:spcAft>
                <a:spcPts val="2880"/>
              </a:spcAft>
            </a:pPr>
            <a:r>
              <a:rPr lang="en-US" sz="4400" dirty="0">
                <a:latin typeface="Calibri" panose="020F0502020204030204" pitchFamily="34" charset="0"/>
                <a:ea typeface="Calibri" panose="020F0502020204030204" pitchFamily="34" charset="0"/>
                <a:cs typeface="Times New Roman" panose="02020603050405020304" pitchFamily="18" charset="0"/>
              </a:rPr>
              <a:t>And of course: more sampling!</a:t>
            </a:r>
          </a:p>
        </p:txBody>
      </p:sp>
      <p:sp>
        <p:nvSpPr>
          <p:cNvPr id="14" name="Rectangle 16">
            <a:extLst>
              <a:ext uri="{FF2B5EF4-FFF2-40B4-BE49-F238E27FC236}">
                <a16:creationId xmlns:a16="http://schemas.microsoft.com/office/drawing/2014/main" id="{D7C42891-2D2D-D769-A768-C184585515AB}"/>
              </a:ext>
            </a:extLst>
          </p:cNvPr>
          <p:cNvSpPr>
            <a:spLocks noChangeArrowheads="1"/>
          </p:cNvSpPr>
          <p:nvPr/>
        </p:nvSpPr>
        <p:spPr bwMode="auto">
          <a:xfrm>
            <a:off x="6995160" y="4557912"/>
            <a:ext cx="30065290" cy="1255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29184" tIns="164592" rIns="329184" bIns="164592"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algn="ctr" defTabSz="3291840">
              <a:tabLst>
                <a:tab pos="10698480" algn="ctr"/>
                <a:tab pos="21396960" algn="r"/>
              </a:tabLst>
            </a:pPr>
            <a:r>
              <a:rPr lang="en-US" altLang="en-US" sz="6000" dirty="0">
                <a:latin typeface="Arial Rounded MT Bold" panose="020F0704030504030204" pitchFamily="34" charset="0"/>
                <a:ea typeface="Calibri" panose="020F0502020204030204" pitchFamily="34" charset="0"/>
                <a:cs typeface="Times New Roman" panose="02020603050405020304" pitchFamily="18" charset="0"/>
              </a:rPr>
              <a:t>Chemistry Department, California State Polytechnic University, Humboldt</a:t>
            </a:r>
            <a:endParaRPr lang="en-US" altLang="en-US" sz="5400" dirty="0">
              <a:latin typeface="Arial Rounded MT Bold" panose="020F0704030504030204" pitchFamily="34" charset="0"/>
            </a:endParaRPr>
          </a:p>
        </p:txBody>
      </p:sp>
      <p:sp>
        <p:nvSpPr>
          <p:cNvPr id="3" name="TextBox 2">
            <a:extLst>
              <a:ext uri="{FF2B5EF4-FFF2-40B4-BE49-F238E27FC236}">
                <a16:creationId xmlns:a16="http://schemas.microsoft.com/office/drawing/2014/main" id="{FA642712-2494-5F01-2624-248513DDADA6}"/>
              </a:ext>
            </a:extLst>
          </p:cNvPr>
          <p:cNvSpPr txBox="1"/>
          <p:nvPr/>
        </p:nvSpPr>
        <p:spPr>
          <a:xfrm>
            <a:off x="16728697" y="27575224"/>
            <a:ext cx="10154652" cy="3462486"/>
          </a:xfrm>
          <a:prstGeom prst="rect">
            <a:avLst/>
          </a:prstGeom>
          <a:noFill/>
        </p:spPr>
        <p:txBody>
          <a:bodyPr wrap="square" rtlCol="0">
            <a:spAutoFit/>
          </a:bodyPr>
          <a:lstStyle/>
          <a:p>
            <a:pPr marL="571500" indent="-571500">
              <a:buFont typeface="Arial" panose="020B0604020202020204" pitchFamily="34" charset="0"/>
              <a:buChar char="•"/>
            </a:pPr>
            <a:r>
              <a:rPr lang="en-US" sz="4400" dirty="0"/>
              <a:t>Little River – </a:t>
            </a:r>
            <a:r>
              <a:rPr lang="en-US" sz="4400" b="1" dirty="0"/>
              <a:t>strong</a:t>
            </a:r>
            <a:r>
              <a:rPr lang="en-US" sz="4400" dirty="0"/>
              <a:t> linear relationship!</a:t>
            </a:r>
          </a:p>
          <a:p>
            <a:pPr marL="1485900" lvl="2" indent="-571500">
              <a:buFont typeface="Arial" panose="020B0604020202020204" pitchFamily="34" charset="0"/>
              <a:buChar char="•"/>
            </a:pPr>
            <a:r>
              <a:rPr lang="en-US" sz="4400" dirty="0"/>
              <a:t>Relationship is dynamic</a:t>
            </a:r>
          </a:p>
          <a:p>
            <a:pPr marL="571500" indent="-571500">
              <a:buFont typeface="Arial" panose="020B0604020202020204" pitchFamily="34" charset="0"/>
              <a:buChar char="•"/>
            </a:pPr>
            <a:r>
              <a:rPr lang="en-US" sz="4400" dirty="0"/>
              <a:t>Mad River - possibly linear – more data needed</a:t>
            </a:r>
          </a:p>
          <a:p>
            <a:pPr marL="571500" indent="-571500">
              <a:buFont typeface="Arial" panose="020B0604020202020204" pitchFamily="34" charset="0"/>
              <a:buChar char="•"/>
            </a:pPr>
            <a:endParaRPr lang="en-US" sz="4300" dirty="0"/>
          </a:p>
        </p:txBody>
      </p:sp>
      <p:pic>
        <p:nvPicPr>
          <p:cNvPr id="5" name="Picture 4">
            <a:extLst>
              <a:ext uri="{FF2B5EF4-FFF2-40B4-BE49-F238E27FC236}">
                <a16:creationId xmlns:a16="http://schemas.microsoft.com/office/drawing/2014/main" id="{BD406EE8-0ABC-DDD6-932A-B90E6C87A020}"/>
              </a:ext>
            </a:extLst>
          </p:cNvPr>
          <p:cNvPicPr>
            <a:picLocks noChangeAspect="1"/>
          </p:cNvPicPr>
          <p:nvPr/>
        </p:nvPicPr>
        <p:blipFill>
          <a:blip r:embed="rId9"/>
          <a:stretch>
            <a:fillRect/>
          </a:stretch>
        </p:blipFill>
        <p:spPr>
          <a:xfrm>
            <a:off x="137219" y="1003777"/>
            <a:ext cx="8189521" cy="4299498"/>
          </a:xfrm>
          <a:prstGeom prst="rect">
            <a:avLst/>
          </a:prstGeom>
        </p:spPr>
      </p:pic>
      <p:pic>
        <p:nvPicPr>
          <p:cNvPr id="1026" name="Picture 2">
            <a:extLst>
              <a:ext uri="{FF2B5EF4-FFF2-40B4-BE49-F238E27FC236}">
                <a16:creationId xmlns:a16="http://schemas.microsoft.com/office/drawing/2014/main" id="{E8B11B98-33A4-AEE3-19B3-CB935D90C46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608286" y="1181473"/>
            <a:ext cx="4342388" cy="4342388"/>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3240A144-F250-4600-8D95-428F9B48B853}"/>
              </a:ext>
            </a:extLst>
          </p:cNvPr>
          <p:cNvSpPr txBox="1"/>
          <p:nvPr/>
        </p:nvSpPr>
        <p:spPr>
          <a:xfrm>
            <a:off x="6995160" y="735767"/>
            <a:ext cx="30837425" cy="1865126"/>
          </a:xfrm>
          <a:prstGeom prst="rect">
            <a:avLst/>
          </a:prstGeom>
          <a:noFill/>
        </p:spPr>
        <p:txBody>
          <a:bodyPr wrap="square" rtlCol="0">
            <a:spAutoFit/>
          </a:bodyPr>
          <a:lstStyle/>
          <a:p>
            <a:r>
              <a:rPr lang="en-US" sz="11520" dirty="0">
                <a:latin typeface="Arial Rounded MT Bold" panose="020F0704030504030204" pitchFamily="34" charset="0"/>
              </a:rPr>
              <a:t>DOC Sampling in Little River and Mad River</a:t>
            </a:r>
          </a:p>
        </p:txBody>
      </p:sp>
    </p:spTree>
    <p:extLst>
      <p:ext uri="{BB962C8B-B14F-4D97-AF65-F5344CB8AC3E}">
        <p14:creationId xmlns:p14="http://schemas.microsoft.com/office/powerpoint/2010/main" val="7687071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267</TotalTime>
  <Words>423</Words>
  <Application>Microsoft Office PowerPoint</Application>
  <PresentationFormat>Custom</PresentationFormat>
  <Paragraphs>33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Rounded MT Bold</vt:lpstr>
      <vt:lpstr>Calibri</vt:lpstr>
      <vt:lpstr>Calibri Light</vt:lpstr>
      <vt:lpstr>Symbol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Moreno</dc:creator>
  <cp:lastModifiedBy>Mark Moreno</cp:lastModifiedBy>
  <cp:revision>11</cp:revision>
  <dcterms:created xsi:type="dcterms:W3CDTF">2022-04-22T18:22:37Z</dcterms:created>
  <dcterms:modified xsi:type="dcterms:W3CDTF">2022-04-25T22:45:10Z</dcterms:modified>
</cp:coreProperties>
</file>