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</p:sldMasterIdLst>
  <p:notesMasterIdLst>
    <p:notesMasterId r:id="rId21"/>
  </p:notesMasterIdLst>
  <p:sldIdLst>
    <p:sldId id="261" r:id="rId5"/>
    <p:sldId id="284" r:id="rId6"/>
    <p:sldId id="286" r:id="rId7"/>
    <p:sldId id="285" r:id="rId8"/>
    <p:sldId id="287" r:id="rId9"/>
    <p:sldId id="293" r:id="rId10"/>
    <p:sldId id="288" r:id="rId11"/>
    <p:sldId id="308" r:id="rId12"/>
    <p:sldId id="307" r:id="rId13"/>
    <p:sldId id="298" r:id="rId14"/>
    <p:sldId id="299" r:id="rId15"/>
    <p:sldId id="300" r:id="rId16"/>
    <p:sldId id="301" r:id="rId17"/>
    <p:sldId id="297" r:id="rId18"/>
    <p:sldId id="283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10" autoAdjust="0"/>
  </p:normalViewPr>
  <p:slideViewPr>
    <p:cSldViewPr snapToGrid="0" snapToObjects="1">
      <p:cViewPr varScale="1">
        <p:scale>
          <a:sx n="104" d="100"/>
          <a:sy n="104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5912-3B84-384A-A066-72280118C15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FC2D0-E831-524A-BECF-ABE98F9D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FC2D0-E831-524A-BECF-ABE98F9D9B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FC2D0-E831-524A-BECF-ABE98F9D9B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 video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FC2D0-E831-524A-BECF-ABE98F9D9B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6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31273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0012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62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2154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58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8984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874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8984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874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13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3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31273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0012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966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02154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06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8984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874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8984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874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260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2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6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1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0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2154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582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84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09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64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16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0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15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88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424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7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8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8984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874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8984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874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794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1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52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9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31273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0012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22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2154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0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8984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874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8984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874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78546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42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73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531273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00129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75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NUL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NUL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2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0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33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9" r:id="rId4"/>
    <p:sldLayoutId id="2147483649" r:id="rId5"/>
    <p:sldLayoutId id="2147483650" r:id="rId6"/>
    <p:sldLayoutId id="214748365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48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sp.humboldt.edu/websites/BlueSpray/STUsersGuide/GettingStarted.html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245F43-C46D-4CF5-AF6C-B1686099E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2" y="783010"/>
            <a:ext cx="6620968" cy="1743076"/>
          </a:xfrm>
        </p:spPr>
        <p:txBody>
          <a:bodyPr/>
          <a:lstStyle/>
          <a:p>
            <a:r>
              <a:rPr lang="en-US" sz="4800" dirty="0"/>
              <a:t>Streams Across Landscapes (SAL)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FBFFFA-9939-44EB-A4B1-8E4D0ABB7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3885801"/>
            <a:ext cx="4108450" cy="1752600"/>
          </a:xfrm>
        </p:spPr>
        <p:txBody>
          <a:bodyPr/>
          <a:lstStyle/>
          <a:p>
            <a:r>
              <a:rPr lang="en-US" dirty="0"/>
              <a:t>Jim Graham, PhD</a:t>
            </a:r>
          </a:p>
          <a:p>
            <a:r>
              <a:rPr lang="en-US" dirty="0"/>
              <a:t>Humboldt State University</a:t>
            </a:r>
          </a:p>
          <a:p>
            <a:r>
              <a:rPr lang="en-US" dirty="0"/>
              <a:t>Arcata, California, USA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F53E3A-805C-7F29-7ACB-23D3224E8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437" y="2332425"/>
            <a:ext cx="9525" cy="9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67BE9-56DB-002E-5B9E-0B0FB62CE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10" b="9981"/>
          <a:stretch/>
        </p:blipFill>
        <p:spPr>
          <a:xfrm>
            <a:off x="0" y="5486980"/>
            <a:ext cx="4464050" cy="1359715"/>
          </a:xfrm>
          <a:prstGeom prst="rect">
            <a:avLst/>
          </a:prstGeom>
        </p:spPr>
      </p:pic>
      <p:sp>
        <p:nvSpPr>
          <p:cNvPr id="11" name="Subtitle 4">
            <a:extLst>
              <a:ext uri="{FF2B5EF4-FFF2-40B4-BE49-F238E27FC236}">
                <a16:creationId xmlns:a16="http://schemas.microsoft.com/office/drawing/2014/main" id="{E65231A4-30B6-A132-1F88-0ADBBF3F7105}"/>
              </a:ext>
            </a:extLst>
          </p:cNvPr>
          <p:cNvSpPr txBox="1">
            <a:spLocks/>
          </p:cNvSpPr>
          <p:nvPr/>
        </p:nvSpPr>
        <p:spPr>
          <a:xfrm>
            <a:off x="4749800" y="3841442"/>
            <a:ext cx="4108450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JULIA Petreshen</a:t>
            </a:r>
          </a:p>
          <a:p>
            <a:r>
              <a:rPr lang="fr-FR" dirty="0"/>
              <a:t>Thomas Gast &amp; Associates Environnemental Consultants</a:t>
            </a:r>
          </a:p>
          <a:p>
            <a:r>
              <a:rPr lang="fr-FR" dirty="0"/>
              <a:t>Arcata, California, USA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8C54E9-7031-68B4-DDF1-EAECB9A3D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050" y="5486980"/>
            <a:ext cx="4679950" cy="1359715"/>
          </a:xfrm>
          <a:prstGeom prst="rect">
            <a:avLst/>
          </a:prstGeom>
        </p:spPr>
      </p:pic>
      <p:sp>
        <p:nvSpPr>
          <p:cNvPr id="13" name="Subtitle 4">
            <a:extLst>
              <a:ext uri="{FF2B5EF4-FFF2-40B4-BE49-F238E27FC236}">
                <a16:creationId xmlns:a16="http://schemas.microsoft.com/office/drawing/2014/main" id="{159BD702-F357-2A45-B47B-FCFDE9AB58B3}"/>
              </a:ext>
            </a:extLst>
          </p:cNvPr>
          <p:cNvSpPr txBox="1">
            <a:spLocks/>
          </p:cNvSpPr>
          <p:nvPr/>
        </p:nvSpPr>
        <p:spPr>
          <a:xfrm>
            <a:off x="571502" y="2526086"/>
            <a:ext cx="8286748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A new method for modeling stream flow in small watersheds</a:t>
            </a:r>
          </a:p>
        </p:txBody>
      </p:sp>
    </p:spTree>
    <p:extLst>
      <p:ext uri="{BB962C8B-B14F-4D97-AF65-F5344CB8AC3E}">
        <p14:creationId xmlns:p14="http://schemas.microsoft.com/office/powerpoint/2010/main" val="328780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4EF90-BFE8-CFC5-E1D3-66114ECF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NLCD Cover Type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6661A-1CF8-772F-3434-68A890F9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2052925"/>
            <a:ext cx="2751785" cy="4195481"/>
          </a:xfrm>
        </p:spPr>
        <p:txBody>
          <a:bodyPr/>
          <a:lstStyle/>
          <a:p>
            <a:r>
              <a:rPr lang="en-US" dirty="0"/>
              <a:t>Elder Creek is almost all evergreen forest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674F1-6835-8906-762B-FF505F19C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194" y="1757747"/>
            <a:ext cx="5893806" cy="51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9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BF6B-4C8E-D102-1B32-14B573B3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SSURGO Soil Type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10FC6-2F4A-21F6-8122-08B3BC3A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2052925"/>
            <a:ext cx="3138743" cy="4195481"/>
          </a:xfrm>
        </p:spPr>
        <p:txBody>
          <a:bodyPr/>
          <a:lstStyle/>
          <a:p>
            <a:r>
              <a:rPr lang="en-US" dirty="0"/>
              <a:t>Each soil type has different properties for moving water</a:t>
            </a:r>
          </a:p>
          <a:p>
            <a:r>
              <a:rPr lang="en-US" dirty="0"/>
              <a:t>First soil layer is dominated by plant material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06549-A9CE-1049-5AD5-E0897129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584" y="1876586"/>
            <a:ext cx="5658416" cy="49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AF23-6645-D14E-DF64-AC10EFF0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 Rock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9F58-EED3-6444-8456-278D4E1E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97" y="2052925"/>
            <a:ext cx="3066393" cy="4195481"/>
          </a:xfrm>
        </p:spPr>
        <p:txBody>
          <a:bodyPr/>
          <a:lstStyle/>
          <a:p>
            <a:r>
              <a:rPr lang="en-US" dirty="0"/>
              <a:t>Flow is restricted by rock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19D8A-E1D2-576B-8AF7-689B5AD3E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201" y="1928388"/>
            <a:ext cx="5705799" cy="49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3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4D50-A52D-F80C-2491-C0FE2E8E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ACC66-56E4-198D-FAC1-4E003C71A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638" y="1194976"/>
            <a:ext cx="6711654" cy="1400530"/>
          </a:xfrm>
        </p:spPr>
        <p:txBody>
          <a:bodyPr>
            <a:normAutofit/>
          </a:bodyPr>
          <a:lstStyle/>
          <a:p>
            <a:r>
              <a:rPr lang="en-US" dirty="0"/>
              <a:t>Best Nash–Sutcliffe Model Efficiency Coefficient:</a:t>
            </a:r>
          </a:p>
          <a:p>
            <a:pPr lvl="1"/>
            <a:r>
              <a:rPr lang="en-US" dirty="0"/>
              <a:t> 0.8764</a:t>
            </a:r>
          </a:p>
          <a:p>
            <a:pPr lvl="1"/>
            <a:r>
              <a:rPr lang="en-US" dirty="0"/>
              <a:t>For 2015 through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56DE8-1E77-6443-6D29-CE6F2EE10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65"/>
          <a:stretch/>
        </p:blipFill>
        <p:spPr>
          <a:xfrm>
            <a:off x="0" y="2517202"/>
            <a:ext cx="9144000" cy="14005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F1861-0788-3FF9-D68C-D94A31F80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874"/>
          <a:stretch/>
        </p:blipFill>
        <p:spPr>
          <a:xfrm>
            <a:off x="1" y="3917731"/>
            <a:ext cx="9143999" cy="14898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26AAB-DEBD-ED35-0FB6-30F98A68F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7573"/>
            <a:ext cx="9144000" cy="14504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FFC8C3-2F87-5D11-E602-5162FE3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149" y="2595506"/>
            <a:ext cx="3714750" cy="247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CFBFE2-B3F4-837F-751D-15A843AE1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24" y="3996035"/>
            <a:ext cx="8458200" cy="247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8494AB-40CE-2F62-261A-A0669BCB5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323" y="5485877"/>
            <a:ext cx="8113001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83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28A7-F4BF-D992-6CF0-CC48383A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15A96-D580-2906-6B28-61095C0B3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Diversions</a:t>
            </a:r>
          </a:p>
          <a:p>
            <a:pPr lvl="1"/>
            <a:r>
              <a:rPr lang="en-US" dirty="0" smtClean="0"/>
              <a:t>Move water from streams to surface, etc.</a:t>
            </a:r>
            <a:endParaRPr lang="en-US" dirty="0"/>
          </a:p>
          <a:p>
            <a:r>
              <a:rPr lang="en-US" dirty="0" smtClean="0"/>
              <a:t>Modifications</a:t>
            </a:r>
          </a:p>
          <a:p>
            <a:pPr lvl="1"/>
            <a:r>
              <a:rPr lang="en-US" dirty="0" smtClean="0"/>
              <a:t>Change rasters at points in time</a:t>
            </a:r>
          </a:p>
          <a:p>
            <a:pPr lvl="1"/>
            <a:r>
              <a:rPr lang="en-US" dirty="0" smtClean="0"/>
              <a:t>Simulate harvests, plantings</a:t>
            </a:r>
            <a:endParaRPr lang="en-US" dirty="0"/>
          </a:p>
          <a:p>
            <a:r>
              <a:rPr lang="en-US" dirty="0" smtClean="0"/>
              <a:t>Lakes</a:t>
            </a:r>
          </a:p>
          <a:p>
            <a:pPr lvl="1"/>
            <a:r>
              <a:rPr lang="en-US" dirty="0" smtClean="0"/>
              <a:t>Simulate storage and evaporation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7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E4CB-89B4-E89A-73FD-69046615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B4A37-47E0-9BBC-643B-7BB9B7AF6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588655"/>
            <a:ext cx="6711654" cy="4659751"/>
          </a:xfrm>
        </p:spPr>
        <p:txBody>
          <a:bodyPr>
            <a:normAutofit/>
          </a:bodyPr>
          <a:lstStyle/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Developin</a:t>
            </a:r>
            <a:r>
              <a:rPr lang="en-US" dirty="0" smtClean="0"/>
              <a:t>g cover type and age based on LiDAR and NAIP data for entire Eel River watershed</a:t>
            </a:r>
          </a:p>
          <a:p>
            <a:pPr lvl="1"/>
            <a:r>
              <a:rPr lang="en-US" dirty="0" smtClean="0"/>
              <a:t>Validation against a system that is dryer than Elder Creek</a:t>
            </a:r>
          </a:p>
          <a:p>
            <a:r>
              <a:rPr lang="en-US" dirty="0" smtClean="0"/>
              <a:t>Additional Features:</a:t>
            </a:r>
          </a:p>
          <a:p>
            <a:pPr lvl="1"/>
            <a:r>
              <a:rPr lang="en-US" dirty="0" err="1" smtClean="0"/>
              <a:t>Macropores</a:t>
            </a:r>
            <a:endParaRPr lang="en-US" dirty="0"/>
          </a:p>
          <a:p>
            <a:pPr lvl="1"/>
            <a:r>
              <a:rPr lang="en-US" dirty="0"/>
              <a:t>Springs (upwelling)</a:t>
            </a:r>
          </a:p>
          <a:p>
            <a:pPr lvl="1"/>
            <a:r>
              <a:rPr lang="en-US" dirty="0"/>
              <a:t>Snow?</a:t>
            </a:r>
          </a:p>
          <a:p>
            <a:pPr lvl="1"/>
            <a:r>
              <a:rPr lang="en-US" dirty="0"/>
              <a:t>Fog absorption?</a:t>
            </a:r>
          </a:p>
          <a:p>
            <a:pPr lvl="1"/>
            <a:r>
              <a:rPr lang="en-US" dirty="0"/>
              <a:t>Ground water level</a:t>
            </a:r>
            <a:r>
              <a:rPr lang="en-US" dirty="0" smtClean="0"/>
              <a:t>?</a:t>
            </a:r>
          </a:p>
          <a:p>
            <a:r>
              <a:rPr lang="en-US" dirty="0" smtClean="0"/>
              <a:t>Testing, documentation improvements,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AA5E-FB23-4CF9-9EDE-B79B9A26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1BDD0-7BA4-4110-A6B7-28084EDE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7221"/>
            <a:ext cx="9144000" cy="5004752"/>
          </a:xfrm>
        </p:spPr>
        <p:txBody>
          <a:bodyPr>
            <a:normAutofit/>
          </a:bodyPr>
          <a:lstStyle/>
          <a:p>
            <a:r>
              <a:rPr lang="en-US" dirty="0"/>
              <a:t>Thanks to:</a:t>
            </a:r>
          </a:p>
          <a:p>
            <a:pPr lvl="1"/>
            <a:r>
              <a:rPr lang="en-US" dirty="0"/>
              <a:t>VELMA team at the EPA</a:t>
            </a:r>
          </a:p>
          <a:p>
            <a:pPr lvl="1"/>
            <a:r>
              <a:rPr lang="en-US"/>
              <a:t>Dr. Lawrence </a:t>
            </a:r>
            <a:r>
              <a:rPr lang="en-US" dirty="0"/>
              <a:t>Dingman for the textbook Physical Hydrology</a:t>
            </a:r>
          </a:p>
          <a:p>
            <a:pPr lvl="1"/>
            <a:r>
              <a:rPr lang="en-US" dirty="0"/>
              <a:t>Angelo Coast Range Reserve:</a:t>
            </a:r>
          </a:p>
          <a:p>
            <a:pPr lvl="2"/>
            <a:r>
              <a:rPr lang="en-US" dirty="0"/>
              <a:t>University of California Natural Reserve System</a:t>
            </a:r>
          </a:p>
          <a:p>
            <a:r>
              <a:rPr lang="en-US" dirty="0"/>
              <a:t>Example Outputs:</a:t>
            </a:r>
          </a:p>
          <a:p>
            <a:pPr lvl="1"/>
            <a:r>
              <a:rPr lang="en-US" dirty="0"/>
              <a:t>http://gsp.humboldt.edu/websites/watersheds/ElderCreek/</a:t>
            </a:r>
          </a:p>
          <a:p>
            <a:r>
              <a:rPr lang="en-US" dirty="0"/>
              <a:t>Questions?</a:t>
            </a:r>
          </a:p>
          <a:p>
            <a:pPr lvl="1"/>
            <a:r>
              <a:rPr lang="en-US" dirty="0"/>
              <a:t>James.graham@humboldt.edu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63C0A0-8DC6-3E53-C546-FA41F3577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9017"/>
            <a:ext cx="9144000" cy="168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0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8F93-F77E-8FAC-D629-E2A30CA6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31582"/>
          </a:xfrm>
        </p:spPr>
        <p:txBody>
          <a:bodyPr/>
          <a:lstStyle/>
          <a:p>
            <a:r>
              <a:rPr lang="en-US" dirty="0"/>
              <a:t>Why We Created 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1D2C-4EC6-59ED-4BE8-4C5C3E5AA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605100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amount of water, and it’s characteristics, are key to determining emigration, spawning, rearing, and out migration potential for salmonids.</a:t>
            </a:r>
          </a:p>
          <a:p>
            <a:r>
              <a:rPr lang="en-US" dirty="0"/>
              <a:t>Modeling allows us to recreate historic stream flow and for scenarios in the future</a:t>
            </a:r>
          </a:p>
          <a:p>
            <a:r>
              <a:rPr lang="en-US" dirty="0"/>
              <a:t>Existing stream flow modeling approaches require calibration to a stream flow gauge</a:t>
            </a:r>
          </a:p>
          <a:p>
            <a:pPr lvl="1"/>
            <a:r>
              <a:rPr lang="en-US" dirty="0"/>
              <a:t>Not always available</a:t>
            </a:r>
          </a:p>
          <a:p>
            <a:pPr lvl="1"/>
            <a:r>
              <a:rPr lang="en-US" dirty="0"/>
              <a:t>Shifts model off reality unless diversions are accounted for</a:t>
            </a:r>
          </a:p>
          <a:p>
            <a:r>
              <a:rPr lang="en-US" dirty="0"/>
              <a:t>Need a modeling approach that:</a:t>
            </a:r>
          </a:p>
          <a:p>
            <a:pPr lvl="1"/>
            <a:r>
              <a:rPr lang="en-US" dirty="0"/>
              <a:t>Does not require calibration to a stream gauge hydrograph</a:t>
            </a:r>
          </a:p>
          <a:p>
            <a:pPr lvl="1"/>
            <a:r>
              <a:rPr lang="en-US" dirty="0"/>
              <a:t>Allows for accounting for diversions and lakes</a:t>
            </a:r>
          </a:p>
        </p:txBody>
      </p:sp>
    </p:spTree>
    <p:extLst>
      <p:ext uri="{BB962C8B-B14F-4D97-AF65-F5344CB8AC3E}">
        <p14:creationId xmlns:p14="http://schemas.microsoft.com/office/powerpoint/2010/main" val="226267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76B9-C5EB-EF1B-B7F1-7BC3822C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 Creek Watershed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2D749-F6E3-2F46-F64B-71F70D1E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71" y="1658832"/>
            <a:ext cx="6234112" cy="5199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4740E-1871-71F6-A884-E7E9248D25B0}"/>
              </a:ext>
            </a:extLst>
          </p:cNvPr>
          <p:cNvSpPr txBox="1"/>
          <p:nvPr/>
        </p:nvSpPr>
        <p:spPr>
          <a:xfrm>
            <a:off x="209550" y="4543088"/>
            <a:ext cx="28829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Confluence with Southern Fork of the Eel River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1B04A-C5A7-2843-EC43-64E377422C7A}"/>
              </a:ext>
            </a:extLst>
          </p:cNvPr>
          <p:cNvSpPr txBox="1"/>
          <p:nvPr/>
        </p:nvSpPr>
        <p:spPr>
          <a:xfrm>
            <a:off x="467577" y="1908932"/>
            <a:ext cx="2123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Gauge Station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CEC2E-7B50-3DF6-5A13-DFE18934DAF8}"/>
              </a:ext>
            </a:extLst>
          </p:cNvPr>
          <p:cNvSpPr txBox="1"/>
          <p:nvPr/>
        </p:nvSpPr>
        <p:spPr>
          <a:xfrm>
            <a:off x="3172561" y="1770432"/>
            <a:ext cx="2882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Confluence with Tributary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1122CB-B7F4-FB16-61DD-96AB79E41544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651000" y="3059362"/>
            <a:ext cx="311150" cy="1483726"/>
          </a:xfrm>
          <a:prstGeom prst="straightConnector1">
            <a:avLst/>
          </a:prstGeom>
          <a:ln w="22225">
            <a:solidFill>
              <a:schemeClr val="bg1"/>
            </a:solidFill>
            <a:tailEnd type="stealth" w="lg" len="lg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F6E091-924F-F8FF-BF7B-8E0CE048DAA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529189" y="2278264"/>
            <a:ext cx="667911" cy="572886"/>
          </a:xfrm>
          <a:prstGeom prst="straightConnector1">
            <a:avLst/>
          </a:prstGeom>
          <a:ln w="22225">
            <a:solidFill>
              <a:schemeClr val="bg1"/>
            </a:solidFill>
            <a:tailEnd type="stealth" w="lg" len="lg"/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645D51-D37A-991F-3BA7-A83EF79125C7}"/>
              </a:ext>
            </a:extLst>
          </p:cNvPr>
          <p:cNvCxnSpPr>
            <a:cxnSpLocks/>
          </p:cNvCxnSpPr>
          <p:nvPr/>
        </p:nvCxnSpPr>
        <p:spPr>
          <a:xfrm flipH="1">
            <a:off x="3092450" y="2482850"/>
            <a:ext cx="831850" cy="481191"/>
          </a:xfrm>
          <a:prstGeom prst="straightConnector1">
            <a:avLst/>
          </a:prstGeom>
          <a:ln w="22225">
            <a:solidFill>
              <a:schemeClr val="bg1"/>
            </a:solidFill>
            <a:tailEnd type="stealth" w="lg" len="lg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15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FFA20-D1C9-E7EE-8E91-60DFDB10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2B663-9F39-96BB-2A5E-1735CAF95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9B40BD-A475-9CE5-D3A0-EE39D2A6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6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A7AD-7795-9BB2-DC45-61D0F5AF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70364-771E-D3E3-C9CF-D1CCCCF4A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within </a:t>
            </a:r>
            <a:r>
              <a:rPr lang="en-US" dirty="0">
                <a:hlinkClick r:id="rId2"/>
              </a:rPr>
              <a:t>BlueSpray</a:t>
            </a:r>
            <a:endParaRPr lang="en-US" dirty="0"/>
          </a:p>
          <a:p>
            <a:pPr lvl="1"/>
            <a:r>
              <a:rPr lang="en-US" dirty="0"/>
              <a:t>GIS application originally from SchoonerTurtles, Inc.</a:t>
            </a:r>
          </a:p>
          <a:p>
            <a:pPr lvl="1"/>
            <a:r>
              <a:rPr lang="en-US" dirty="0"/>
              <a:t>Combines open source libraries with custom code to create a flexible development environment</a:t>
            </a:r>
          </a:p>
          <a:p>
            <a:r>
              <a:rPr lang="en-US" dirty="0"/>
              <a:t>Java based application</a:t>
            </a:r>
          </a:p>
          <a:p>
            <a:pPr lvl="1"/>
            <a:r>
              <a:rPr lang="en-US" dirty="0"/>
              <a:t>Runs on MS-Windows, UNIX, Linux, Mac</a:t>
            </a:r>
          </a:p>
          <a:p>
            <a:r>
              <a:rPr lang="en-US" dirty="0"/>
              <a:t>Standard file formats for inputs and outputs</a:t>
            </a:r>
          </a:p>
          <a:p>
            <a:pPr lvl="1"/>
            <a:r>
              <a:rPr lang="en-US" dirty="0"/>
              <a:t>TIFF, Shapefiles, CSVs, etc.</a:t>
            </a:r>
          </a:p>
          <a:p>
            <a:r>
              <a:rPr lang="en-US" dirty="0"/>
              <a:t>Creates web pages to visualize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8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8CF5-7DE5-552C-25CA-162293C7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FEAA3-A897-2634-6381-518C546D0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74E0B-BF07-3126-EC95-02EDBFEBC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235"/>
            <a:ext cx="9144000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4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30E6-23A0-FE97-CEAF-A80F258D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30D57-EA13-3A5C-C87E-A9A6B676E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473200"/>
            <a:ext cx="6711654" cy="50672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Digital Elevation Model (DEM)</a:t>
            </a:r>
          </a:p>
          <a:p>
            <a:pPr lvl="1"/>
            <a:r>
              <a:rPr lang="en-US" dirty="0"/>
              <a:t>30 meters works well</a:t>
            </a:r>
          </a:p>
          <a:p>
            <a:pPr lvl="1"/>
            <a:r>
              <a:rPr lang="en-US" dirty="0"/>
              <a:t>All cells within the watershed, except lakes, flow to the pour point</a:t>
            </a:r>
          </a:p>
          <a:p>
            <a:r>
              <a:rPr lang="en-US" dirty="0"/>
              <a:t>Pour Point for Watershed</a:t>
            </a:r>
          </a:p>
          <a:p>
            <a:r>
              <a:rPr lang="en-US" dirty="0"/>
              <a:t>Weather Data</a:t>
            </a:r>
          </a:p>
          <a:p>
            <a:pPr lvl="1"/>
            <a:r>
              <a:rPr lang="en-US" dirty="0"/>
              <a:t>Precipitation</a:t>
            </a:r>
          </a:p>
          <a:p>
            <a:pPr lvl="1"/>
            <a:r>
              <a:rPr lang="en-US" dirty="0"/>
              <a:t>Required for ET: Wind, Temp, Humidity</a:t>
            </a:r>
          </a:p>
          <a:p>
            <a:pPr lvl="2"/>
            <a:r>
              <a:rPr lang="en-US" dirty="0"/>
              <a:t>Solar Radiation: provided or automatic</a:t>
            </a:r>
          </a:p>
          <a:p>
            <a:r>
              <a:rPr lang="en-US" dirty="0"/>
              <a:t>Stream Gauge Data (optional)</a:t>
            </a:r>
          </a:p>
          <a:p>
            <a:r>
              <a:rPr lang="en-US" dirty="0"/>
              <a:t>Cover type (optional)</a:t>
            </a:r>
          </a:p>
          <a:p>
            <a:pPr lvl="1"/>
            <a:r>
              <a:rPr lang="en-US" dirty="0"/>
              <a:t>Types provided for National Land Cover Data (NLCD)</a:t>
            </a:r>
          </a:p>
          <a:p>
            <a:r>
              <a:rPr lang="en-US" dirty="0"/>
              <a:t>Soil Data (optional)</a:t>
            </a:r>
          </a:p>
          <a:p>
            <a:pPr lvl="1"/>
            <a:r>
              <a:rPr lang="en-US" dirty="0"/>
              <a:t>BlueSpray includes features to create soil layers from SSURGO polygons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5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EE05-920E-C2AE-A2DB-96BFF4D0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422BB-B819-0884-1843-4E04B1E89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653309"/>
            <a:ext cx="6711654" cy="4595097"/>
          </a:xfrm>
        </p:spPr>
        <p:txBody>
          <a:bodyPr>
            <a:normAutofit/>
          </a:bodyPr>
          <a:lstStyle/>
          <a:p>
            <a:r>
              <a:rPr lang="en-US" dirty="0"/>
              <a:t>Any </a:t>
            </a:r>
            <a:r>
              <a:rPr lang="en-US" dirty="0" smtClean="0"/>
              <a:t>spatial resolution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30 </a:t>
            </a:r>
            <a:r>
              <a:rPr lang="en-US" dirty="0"/>
              <a:t>meters seems to work </a:t>
            </a:r>
            <a:r>
              <a:rPr lang="en-US" dirty="0" smtClean="0"/>
              <a:t>well</a:t>
            </a:r>
          </a:p>
          <a:p>
            <a:r>
              <a:rPr lang="en-US" dirty="0" smtClean="0"/>
              <a:t>Weather and discharge data at 5 minutes to daily</a:t>
            </a:r>
            <a:endParaRPr lang="en-US" dirty="0"/>
          </a:p>
          <a:p>
            <a:r>
              <a:rPr lang="en-US" dirty="0"/>
              <a:t>Time cycles from 5 minutes to </a:t>
            </a:r>
            <a:r>
              <a:rPr lang="en-US" dirty="0" smtClean="0"/>
              <a:t>daily</a:t>
            </a:r>
            <a:endParaRPr lang="en-US" dirty="0"/>
          </a:p>
          <a:p>
            <a:r>
              <a:rPr lang="en-US" dirty="0" smtClean="0"/>
              <a:t>Any </a:t>
            </a:r>
            <a:r>
              <a:rPr lang="en-US" dirty="0"/>
              <a:t>number &amp; </a:t>
            </a:r>
            <a:r>
              <a:rPr lang="en-US" dirty="0" smtClean="0"/>
              <a:t>depth </a:t>
            </a:r>
            <a:r>
              <a:rPr lang="en-US" dirty="0"/>
              <a:t>of soil </a:t>
            </a:r>
            <a:r>
              <a:rPr lang="en-US" dirty="0" smtClean="0"/>
              <a:t>layers:</a:t>
            </a:r>
          </a:p>
          <a:p>
            <a:pPr lvl="1"/>
            <a:r>
              <a:rPr lang="en-US" dirty="0" smtClean="0"/>
              <a:t>4-6 layers for first 2 meters</a:t>
            </a:r>
          </a:p>
          <a:p>
            <a:r>
              <a:rPr lang="en-US" dirty="0" smtClean="0"/>
              <a:t>Cover type and age (converted to height)</a:t>
            </a:r>
          </a:p>
          <a:p>
            <a:r>
              <a:rPr lang="en-US" dirty="0" smtClean="0"/>
              <a:t>Soil type and rock proportion at various depths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3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5F4A-574A-84D2-2B38-EB1302BE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 Creek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F3CF6-FE90-3216-00C8-284DBF0C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558918" cy="4195481"/>
          </a:xfrm>
        </p:spPr>
        <p:txBody>
          <a:bodyPr/>
          <a:lstStyle/>
          <a:p>
            <a:r>
              <a:rPr lang="en-US" dirty="0" smtClean="0"/>
              <a:t>Complete </a:t>
            </a:r>
            <a:r>
              <a:rPr lang="en-US" dirty="0"/>
              <a:t>weather data at 15 minute </a:t>
            </a:r>
            <a:r>
              <a:rPr lang="en-US" dirty="0" smtClean="0"/>
              <a:t>intervals</a:t>
            </a:r>
          </a:p>
          <a:p>
            <a:pPr lvl="1"/>
            <a:r>
              <a:rPr lang="en-US" dirty="0" err="1" smtClean="0"/>
              <a:t>Precip</a:t>
            </a:r>
            <a:r>
              <a:rPr lang="en-US" dirty="0" smtClean="0"/>
              <a:t>, Temp, Wind Speed, Humidity, Solar Radiation</a:t>
            </a:r>
            <a:endParaRPr lang="en-US" dirty="0"/>
          </a:p>
          <a:p>
            <a:r>
              <a:rPr lang="en-US" dirty="0"/>
              <a:t>USGS stream gauge at 10 minute </a:t>
            </a:r>
            <a:r>
              <a:rPr lang="en-US" dirty="0" smtClean="0"/>
              <a:t>intervals resampled to 15 minute</a:t>
            </a:r>
            <a:endParaRPr lang="en-US" dirty="0"/>
          </a:p>
          <a:p>
            <a:r>
              <a:rPr lang="en-US" dirty="0"/>
              <a:t>Cover type from NLCD</a:t>
            </a:r>
          </a:p>
          <a:p>
            <a:r>
              <a:rPr lang="en-US" dirty="0"/>
              <a:t>Age from LEMMA</a:t>
            </a:r>
          </a:p>
          <a:p>
            <a:r>
              <a:rPr lang="en-US" dirty="0" smtClean="0"/>
              <a:t>Cover Type from NLCD </a:t>
            </a:r>
          </a:p>
          <a:p>
            <a:r>
              <a:rPr lang="en-US" dirty="0" smtClean="0"/>
              <a:t>Cover Age from LEMMA</a:t>
            </a:r>
          </a:p>
          <a:p>
            <a:r>
              <a:rPr lang="en-US" dirty="0"/>
              <a:t>Soil Data from SSURGO: Type and Proportion </a:t>
            </a:r>
            <a:r>
              <a:rPr lang="en-US" dirty="0" smtClean="0"/>
              <a:t>Rock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9691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en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ol Gray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arm Gray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hsu_powerPoint_template.potx</Template>
  <TotalTime>10166</TotalTime>
  <Words>581</Words>
  <Application>Microsoft Office PowerPoint</Application>
  <PresentationFormat>On-screen Show (4:3)</PresentationFormat>
  <Paragraphs>106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Green Background</vt:lpstr>
      <vt:lpstr>Cool Gray Background</vt:lpstr>
      <vt:lpstr>Warm Gray Background</vt:lpstr>
      <vt:lpstr>Ion</vt:lpstr>
      <vt:lpstr>Streams Across Landscapes (SAL)</vt:lpstr>
      <vt:lpstr>Why We Created SAL</vt:lpstr>
      <vt:lpstr>Elder Creek Watershed</vt:lpstr>
      <vt:lpstr>PowerPoint Presentation</vt:lpstr>
      <vt:lpstr>Approach</vt:lpstr>
      <vt:lpstr>PowerPoint Presentation</vt:lpstr>
      <vt:lpstr>Data</vt:lpstr>
      <vt:lpstr>Flexibility</vt:lpstr>
      <vt:lpstr>Elder Creek Model</vt:lpstr>
      <vt:lpstr>NLCD Cover Type Data</vt:lpstr>
      <vt:lpstr>SSURGO Soil Type Data</vt:lpstr>
      <vt:lpstr>Proportion Rock</vt:lpstr>
      <vt:lpstr>Results</vt:lpstr>
      <vt:lpstr>Additional features</vt:lpstr>
      <vt:lpstr>Next Steps</vt:lpstr>
      <vt:lpstr>Acknowledgements</vt:lpstr>
    </vt:vector>
  </TitlesOfParts>
  <Company>Humboldt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test</dc:title>
  <dc:creator>Hugh  Dalton</dc:creator>
  <cp:lastModifiedBy>jg2345</cp:lastModifiedBy>
  <cp:revision>30</cp:revision>
  <dcterms:created xsi:type="dcterms:W3CDTF">2014-10-08T17:46:23Z</dcterms:created>
  <dcterms:modified xsi:type="dcterms:W3CDTF">2023-03-22T20:45:21Z</dcterms:modified>
</cp:coreProperties>
</file>