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25" d="100"/>
          <a:sy n="25" d="100"/>
        </p:scale>
        <p:origin x="1694" y="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5985936"/>
            <a:ext cx="23317200" cy="12733867"/>
          </a:xfrm>
        </p:spPr>
        <p:txBody>
          <a:bodyPr anchor="b"/>
          <a:lstStyle>
            <a:lvl1pPr algn="ctr">
              <a:defRPr sz="18000"/>
            </a:lvl1pPr>
          </a:lstStyle>
          <a:p>
            <a:r>
              <a:rPr lang="en-US"/>
              <a:t>Click to edit Master title style</a:t>
            </a:r>
            <a:endParaRPr lang="en-US" dirty="0"/>
          </a:p>
        </p:txBody>
      </p:sp>
      <p:sp>
        <p:nvSpPr>
          <p:cNvPr id="3" name="Subtitle 2"/>
          <p:cNvSpPr>
            <a:spLocks noGrp="1"/>
          </p:cNvSpPr>
          <p:nvPr>
            <p:ph type="subTitle" idx="1"/>
          </p:nvPr>
        </p:nvSpPr>
        <p:spPr>
          <a:xfrm>
            <a:off x="3429000" y="19210869"/>
            <a:ext cx="20574000" cy="8830731"/>
          </a:xfrm>
        </p:spPr>
        <p:txBody>
          <a:bodyPr/>
          <a:lstStyle>
            <a:lvl1pPr marL="0" indent="0" algn="ctr">
              <a:buNone/>
              <a:defRPr sz="7200"/>
            </a:lvl1pPr>
            <a:lvl2pPr marL="1371600" indent="0" algn="ctr">
              <a:buNone/>
              <a:defRPr sz="6000"/>
            </a:lvl2pPr>
            <a:lvl3pPr marL="2743200" indent="0" algn="ctr">
              <a:buNone/>
              <a:defRPr sz="5400"/>
            </a:lvl3pPr>
            <a:lvl4pPr marL="4114800" indent="0" algn="ctr">
              <a:buNone/>
              <a:defRPr sz="4800"/>
            </a:lvl4pPr>
            <a:lvl5pPr marL="5486400" indent="0" algn="ctr">
              <a:buNone/>
              <a:defRPr sz="4800"/>
            </a:lvl5pPr>
            <a:lvl6pPr marL="6858000" indent="0" algn="ctr">
              <a:buNone/>
              <a:defRPr sz="4800"/>
            </a:lvl6pPr>
            <a:lvl7pPr marL="8229600" indent="0" algn="ctr">
              <a:buNone/>
              <a:defRPr sz="4800"/>
            </a:lvl7pPr>
            <a:lvl8pPr marL="9601200" indent="0" algn="ctr">
              <a:buNone/>
              <a:defRPr sz="4800"/>
            </a:lvl8pPr>
            <a:lvl9pPr marL="10972800" indent="0" algn="ctr">
              <a:buNone/>
              <a:defRPr sz="4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E0D1B62-BA01-4A07-AD68-C216CA295B74}" type="datetimeFigureOut">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724F4C-B48D-42B2-8A83-0EE5567A597F}" type="slidenum">
              <a:rPr lang="en-US" smtClean="0"/>
              <a:t>‹#›</a:t>
            </a:fld>
            <a:endParaRPr lang="en-US"/>
          </a:p>
        </p:txBody>
      </p:sp>
    </p:spTree>
    <p:extLst>
      <p:ext uri="{BB962C8B-B14F-4D97-AF65-F5344CB8AC3E}">
        <p14:creationId xmlns:p14="http://schemas.microsoft.com/office/powerpoint/2010/main" val="16340497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E0D1B62-BA01-4A07-AD68-C216CA295B74}" type="datetimeFigureOut">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724F4C-B48D-42B2-8A83-0EE5567A597F}" type="slidenum">
              <a:rPr lang="en-US" smtClean="0"/>
              <a:t>‹#›</a:t>
            </a:fld>
            <a:endParaRPr lang="en-US"/>
          </a:p>
        </p:txBody>
      </p:sp>
    </p:spTree>
    <p:extLst>
      <p:ext uri="{BB962C8B-B14F-4D97-AF65-F5344CB8AC3E}">
        <p14:creationId xmlns:p14="http://schemas.microsoft.com/office/powerpoint/2010/main" val="1748044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631027" y="1947334"/>
            <a:ext cx="5915025" cy="3099646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885952" y="1947334"/>
            <a:ext cx="17402175" cy="3099646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E0D1B62-BA01-4A07-AD68-C216CA295B74}" type="datetimeFigureOut">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724F4C-B48D-42B2-8A83-0EE5567A597F}" type="slidenum">
              <a:rPr lang="en-US" smtClean="0"/>
              <a:t>‹#›</a:t>
            </a:fld>
            <a:endParaRPr lang="en-US"/>
          </a:p>
        </p:txBody>
      </p:sp>
    </p:spTree>
    <p:extLst>
      <p:ext uri="{BB962C8B-B14F-4D97-AF65-F5344CB8AC3E}">
        <p14:creationId xmlns:p14="http://schemas.microsoft.com/office/powerpoint/2010/main" val="6410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E0D1B62-BA01-4A07-AD68-C216CA295B74}" type="datetimeFigureOut">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724F4C-B48D-42B2-8A83-0EE5567A597F}" type="slidenum">
              <a:rPr lang="en-US" smtClean="0"/>
              <a:t>‹#›</a:t>
            </a:fld>
            <a:endParaRPr lang="en-US"/>
          </a:p>
        </p:txBody>
      </p:sp>
    </p:spTree>
    <p:extLst>
      <p:ext uri="{BB962C8B-B14F-4D97-AF65-F5344CB8AC3E}">
        <p14:creationId xmlns:p14="http://schemas.microsoft.com/office/powerpoint/2010/main" val="4163487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871664" y="9118611"/>
            <a:ext cx="23660100" cy="15214597"/>
          </a:xfrm>
        </p:spPr>
        <p:txBody>
          <a:bodyPr anchor="b"/>
          <a:lstStyle>
            <a:lvl1pPr>
              <a:defRPr sz="18000"/>
            </a:lvl1pPr>
          </a:lstStyle>
          <a:p>
            <a:r>
              <a:rPr lang="en-US"/>
              <a:t>Click to edit Master title style</a:t>
            </a:r>
            <a:endParaRPr lang="en-US" dirty="0"/>
          </a:p>
        </p:txBody>
      </p:sp>
      <p:sp>
        <p:nvSpPr>
          <p:cNvPr id="3" name="Text Placeholder 2"/>
          <p:cNvSpPr>
            <a:spLocks noGrp="1"/>
          </p:cNvSpPr>
          <p:nvPr>
            <p:ph type="body" idx="1"/>
          </p:nvPr>
        </p:nvSpPr>
        <p:spPr>
          <a:xfrm>
            <a:off x="1871664" y="24477144"/>
            <a:ext cx="23660100" cy="8000997"/>
          </a:xfrm>
        </p:spPr>
        <p:txBody>
          <a:bodyPr/>
          <a:lstStyle>
            <a:lvl1pPr marL="0" indent="0">
              <a:buNone/>
              <a:defRPr sz="7200">
                <a:solidFill>
                  <a:schemeClr val="tx1"/>
                </a:solidFill>
              </a:defRPr>
            </a:lvl1pPr>
            <a:lvl2pPr marL="1371600" indent="0">
              <a:buNone/>
              <a:defRPr sz="6000">
                <a:solidFill>
                  <a:schemeClr val="tx1">
                    <a:tint val="75000"/>
                  </a:schemeClr>
                </a:solidFill>
              </a:defRPr>
            </a:lvl2pPr>
            <a:lvl3pPr marL="2743200" indent="0">
              <a:buNone/>
              <a:defRPr sz="5400">
                <a:solidFill>
                  <a:schemeClr val="tx1">
                    <a:tint val="75000"/>
                  </a:schemeClr>
                </a:solidFill>
              </a:defRPr>
            </a:lvl3pPr>
            <a:lvl4pPr marL="4114800" indent="0">
              <a:buNone/>
              <a:defRPr sz="4800">
                <a:solidFill>
                  <a:schemeClr val="tx1">
                    <a:tint val="75000"/>
                  </a:schemeClr>
                </a:solidFill>
              </a:defRPr>
            </a:lvl4pPr>
            <a:lvl5pPr marL="5486400" indent="0">
              <a:buNone/>
              <a:defRPr sz="4800">
                <a:solidFill>
                  <a:schemeClr val="tx1">
                    <a:tint val="75000"/>
                  </a:schemeClr>
                </a:solidFill>
              </a:defRPr>
            </a:lvl5pPr>
            <a:lvl6pPr marL="6858000" indent="0">
              <a:buNone/>
              <a:defRPr sz="4800">
                <a:solidFill>
                  <a:schemeClr val="tx1">
                    <a:tint val="75000"/>
                  </a:schemeClr>
                </a:solidFill>
              </a:defRPr>
            </a:lvl6pPr>
            <a:lvl7pPr marL="8229600" indent="0">
              <a:buNone/>
              <a:defRPr sz="4800">
                <a:solidFill>
                  <a:schemeClr val="tx1">
                    <a:tint val="75000"/>
                  </a:schemeClr>
                </a:solidFill>
              </a:defRPr>
            </a:lvl7pPr>
            <a:lvl8pPr marL="9601200" indent="0">
              <a:buNone/>
              <a:defRPr sz="4800">
                <a:solidFill>
                  <a:schemeClr val="tx1">
                    <a:tint val="75000"/>
                  </a:schemeClr>
                </a:solidFill>
              </a:defRPr>
            </a:lvl8pPr>
            <a:lvl9pPr marL="10972800" indent="0">
              <a:buNone/>
              <a:defRPr sz="4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E0D1B62-BA01-4A07-AD68-C216CA295B74}" type="datetimeFigureOut">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724F4C-B48D-42B2-8A83-0EE5567A597F}" type="slidenum">
              <a:rPr lang="en-US" smtClean="0"/>
              <a:t>‹#›</a:t>
            </a:fld>
            <a:endParaRPr lang="en-US"/>
          </a:p>
        </p:txBody>
      </p:sp>
    </p:spTree>
    <p:extLst>
      <p:ext uri="{BB962C8B-B14F-4D97-AF65-F5344CB8AC3E}">
        <p14:creationId xmlns:p14="http://schemas.microsoft.com/office/powerpoint/2010/main" val="3498377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885950" y="9736667"/>
            <a:ext cx="11658600" cy="232071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3887450" y="9736667"/>
            <a:ext cx="11658600" cy="232071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E0D1B62-BA01-4A07-AD68-C216CA295B74}" type="datetimeFigureOut">
              <a:rPr lang="en-US" smtClean="0"/>
              <a:t>4/25/2022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724F4C-B48D-42B2-8A83-0EE5567A597F}" type="slidenum">
              <a:rPr lang="en-US" smtClean="0"/>
              <a:t>‹#›</a:t>
            </a:fld>
            <a:endParaRPr lang="en-US"/>
          </a:p>
        </p:txBody>
      </p:sp>
    </p:spTree>
    <p:extLst>
      <p:ext uri="{BB962C8B-B14F-4D97-AF65-F5344CB8AC3E}">
        <p14:creationId xmlns:p14="http://schemas.microsoft.com/office/powerpoint/2010/main" val="1260303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889523" y="1947342"/>
            <a:ext cx="23660100" cy="706966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889526" y="8966203"/>
            <a:ext cx="11605020" cy="4394197"/>
          </a:xfrm>
        </p:spPr>
        <p:txBody>
          <a:bodyPr anchor="b"/>
          <a:lstStyle>
            <a:lvl1pPr marL="0" indent="0">
              <a:buNone/>
              <a:defRPr sz="7200" b="1"/>
            </a:lvl1pPr>
            <a:lvl2pPr marL="1371600" indent="0">
              <a:buNone/>
              <a:defRPr sz="6000" b="1"/>
            </a:lvl2pPr>
            <a:lvl3pPr marL="2743200" indent="0">
              <a:buNone/>
              <a:defRPr sz="5400" b="1"/>
            </a:lvl3pPr>
            <a:lvl4pPr marL="4114800" indent="0">
              <a:buNone/>
              <a:defRPr sz="4800" b="1"/>
            </a:lvl4pPr>
            <a:lvl5pPr marL="5486400" indent="0">
              <a:buNone/>
              <a:defRPr sz="4800" b="1"/>
            </a:lvl5pPr>
            <a:lvl6pPr marL="6858000" indent="0">
              <a:buNone/>
              <a:defRPr sz="4800" b="1"/>
            </a:lvl6pPr>
            <a:lvl7pPr marL="8229600" indent="0">
              <a:buNone/>
              <a:defRPr sz="4800" b="1"/>
            </a:lvl7pPr>
            <a:lvl8pPr marL="9601200" indent="0">
              <a:buNone/>
              <a:defRPr sz="4800" b="1"/>
            </a:lvl8pPr>
            <a:lvl9pPr marL="10972800" indent="0">
              <a:buNone/>
              <a:defRPr sz="4800" b="1"/>
            </a:lvl9pPr>
          </a:lstStyle>
          <a:p>
            <a:pPr lvl="0"/>
            <a:r>
              <a:rPr lang="en-US"/>
              <a:t>Click to edit Master text styles</a:t>
            </a:r>
          </a:p>
        </p:txBody>
      </p:sp>
      <p:sp>
        <p:nvSpPr>
          <p:cNvPr id="4" name="Content Placeholder 3"/>
          <p:cNvSpPr>
            <a:spLocks noGrp="1"/>
          </p:cNvSpPr>
          <p:nvPr>
            <p:ph sz="half" idx="2"/>
          </p:nvPr>
        </p:nvSpPr>
        <p:spPr>
          <a:xfrm>
            <a:off x="1889526" y="13360400"/>
            <a:ext cx="11605020" cy="196511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3887452" y="8966203"/>
            <a:ext cx="11662173" cy="4394197"/>
          </a:xfrm>
        </p:spPr>
        <p:txBody>
          <a:bodyPr anchor="b"/>
          <a:lstStyle>
            <a:lvl1pPr marL="0" indent="0">
              <a:buNone/>
              <a:defRPr sz="7200" b="1"/>
            </a:lvl1pPr>
            <a:lvl2pPr marL="1371600" indent="0">
              <a:buNone/>
              <a:defRPr sz="6000" b="1"/>
            </a:lvl2pPr>
            <a:lvl3pPr marL="2743200" indent="0">
              <a:buNone/>
              <a:defRPr sz="5400" b="1"/>
            </a:lvl3pPr>
            <a:lvl4pPr marL="4114800" indent="0">
              <a:buNone/>
              <a:defRPr sz="4800" b="1"/>
            </a:lvl4pPr>
            <a:lvl5pPr marL="5486400" indent="0">
              <a:buNone/>
              <a:defRPr sz="4800" b="1"/>
            </a:lvl5pPr>
            <a:lvl6pPr marL="6858000" indent="0">
              <a:buNone/>
              <a:defRPr sz="4800" b="1"/>
            </a:lvl6pPr>
            <a:lvl7pPr marL="8229600" indent="0">
              <a:buNone/>
              <a:defRPr sz="4800" b="1"/>
            </a:lvl7pPr>
            <a:lvl8pPr marL="9601200" indent="0">
              <a:buNone/>
              <a:defRPr sz="4800" b="1"/>
            </a:lvl8pPr>
            <a:lvl9pPr marL="10972800" indent="0">
              <a:buNone/>
              <a:defRPr sz="4800" b="1"/>
            </a:lvl9pPr>
          </a:lstStyle>
          <a:p>
            <a:pPr lvl="0"/>
            <a:r>
              <a:rPr lang="en-US"/>
              <a:t>Click to edit Master text styles</a:t>
            </a:r>
          </a:p>
        </p:txBody>
      </p:sp>
      <p:sp>
        <p:nvSpPr>
          <p:cNvPr id="6" name="Content Placeholder 5"/>
          <p:cNvSpPr>
            <a:spLocks noGrp="1"/>
          </p:cNvSpPr>
          <p:nvPr>
            <p:ph sz="quarter" idx="4"/>
          </p:nvPr>
        </p:nvSpPr>
        <p:spPr>
          <a:xfrm>
            <a:off x="13887452" y="13360400"/>
            <a:ext cx="11662173" cy="196511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E0D1B62-BA01-4A07-AD68-C216CA295B74}" type="datetimeFigureOut">
              <a:rPr lang="en-US" smtClean="0"/>
              <a:t>4/25/2022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724F4C-B48D-42B2-8A83-0EE5567A597F}" type="slidenum">
              <a:rPr lang="en-US" smtClean="0"/>
              <a:t>‹#›</a:t>
            </a:fld>
            <a:endParaRPr lang="en-US"/>
          </a:p>
        </p:txBody>
      </p:sp>
    </p:spTree>
    <p:extLst>
      <p:ext uri="{BB962C8B-B14F-4D97-AF65-F5344CB8AC3E}">
        <p14:creationId xmlns:p14="http://schemas.microsoft.com/office/powerpoint/2010/main" val="1514037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E0D1B62-BA01-4A07-AD68-C216CA295B74}" type="datetimeFigureOut">
              <a:rPr lang="en-US" smtClean="0"/>
              <a:t>4/25/2022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724F4C-B48D-42B2-8A83-0EE5567A597F}" type="slidenum">
              <a:rPr lang="en-US" smtClean="0"/>
              <a:t>‹#›</a:t>
            </a:fld>
            <a:endParaRPr lang="en-US"/>
          </a:p>
        </p:txBody>
      </p:sp>
    </p:spTree>
    <p:extLst>
      <p:ext uri="{BB962C8B-B14F-4D97-AF65-F5344CB8AC3E}">
        <p14:creationId xmlns:p14="http://schemas.microsoft.com/office/powerpoint/2010/main" val="1136759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0D1B62-BA01-4A07-AD68-C216CA295B74}" type="datetimeFigureOut">
              <a:rPr lang="en-US" smtClean="0"/>
              <a:t>4/25/2022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724F4C-B48D-42B2-8A83-0EE5567A597F}" type="slidenum">
              <a:rPr lang="en-US" smtClean="0"/>
              <a:t>‹#›</a:t>
            </a:fld>
            <a:endParaRPr lang="en-US"/>
          </a:p>
        </p:txBody>
      </p:sp>
    </p:spTree>
    <p:extLst>
      <p:ext uri="{BB962C8B-B14F-4D97-AF65-F5344CB8AC3E}">
        <p14:creationId xmlns:p14="http://schemas.microsoft.com/office/powerpoint/2010/main" val="2610954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89523" y="2438400"/>
            <a:ext cx="8847534" cy="8534400"/>
          </a:xfrm>
        </p:spPr>
        <p:txBody>
          <a:bodyPr anchor="b"/>
          <a:lstStyle>
            <a:lvl1pPr>
              <a:defRPr sz="9600"/>
            </a:lvl1pPr>
          </a:lstStyle>
          <a:p>
            <a:r>
              <a:rPr lang="en-US"/>
              <a:t>Click to edit Master title style</a:t>
            </a:r>
            <a:endParaRPr lang="en-US" dirty="0"/>
          </a:p>
        </p:txBody>
      </p:sp>
      <p:sp>
        <p:nvSpPr>
          <p:cNvPr id="3" name="Content Placeholder 2"/>
          <p:cNvSpPr>
            <a:spLocks noGrp="1"/>
          </p:cNvSpPr>
          <p:nvPr>
            <p:ph idx="1"/>
          </p:nvPr>
        </p:nvSpPr>
        <p:spPr>
          <a:xfrm>
            <a:off x="11662173" y="5266275"/>
            <a:ext cx="13887450" cy="25992667"/>
          </a:xfrm>
        </p:spPr>
        <p:txBody>
          <a:bodyPr/>
          <a:lstStyle>
            <a:lvl1pPr>
              <a:defRPr sz="9600"/>
            </a:lvl1pPr>
            <a:lvl2pPr>
              <a:defRPr sz="8400"/>
            </a:lvl2pPr>
            <a:lvl3pPr>
              <a:defRPr sz="7200"/>
            </a:lvl3pPr>
            <a:lvl4pPr>
              <a:defRPr sz="6000"/>
            </a:lvl4pPr>
            <a:lvl5pPr>
              <a:defRPr sz="6000"/>
            </a:lvl5pPr>
            <a:lvl6pPr>
              <a:defRPr sz="6000"/>
            </a:lvl6pPr>
            <a:lvl7pPr>
              <a:defRPr sz="6000"/>
            </a:lvl7pPr>
            <a:lvl8pPr>
              <a:defRPr sz="6000"/>
            </a:lvl8pPr>
            <a:lvl9pPr>
              <a:defRPr sz="6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889523" y="10972800"/>
            <a:ext cx="8847534" cy="20328469"/>
          </a:xfrm>
        </p:spPr>
        <p:txBody>
          <a:bodyPr/>
          <a:lstStyle>
            <a:lvl1pPr marL="0" indent="0">
              <a:buNone/>
              <a:defRPr sz="4800"/>
            </a:lvl1pPr>
            <a:lvl2pPr marL="1371600" indent="0">
              <a:buNone/>
              <a:defRPr sz="4200"/>
            </a:lvl2pPr>
            <a:lvl3pPr marL="2743200" indent="0">
              <a:buNone/>
              <a:defRPr sz="3600"/>
            </a:lvl3pPr>
            <a:lvl4pPr marL="4114800" indent="0">
              <a:buNone/>
              <a:defRPr sz="3000"/>
            </a:lvl4pPr>
            <a:lvl5pPr marL="5486400" indent="0">
              <a:buNone/>
              <a:defRPr sz="3000"/>
            </a:lvl5pPr>
            <a:lvl6pPr marL="6858000" indent="0">
              <a:buNone/>
              <a:defRPr sz="3000"/>
            </a:lvl6pPr>
            <a:lvl7pPr marL="8229600" indent="0">
              <a:buNone/>
              <a:defRPr sz="3000"/>
            </a:lvl7pPr>
            <a:lvl8pPr marL="9601200" indent="0">
              <a:buNone/>
              <a:defRPr sz="3000"/>
            </a:lvl8pPr>
            <a:lvl9pPr marL="10972800" indent="0">
              <a:buNone/>
              <a:defRPr sz="3000"/>
            </a:lvl9pPr>
          </a:lstStyle>
          <a:p>
            <a:pPr lvl="0"/>
            <a:r>
              <a:rPr lang="en-US"/>
              <a:t>Click to edit Master text styles</a:t>
            </a:r>
          </a:p>
        </p:txBody>
      </p:sp>
      <p:sp>
        <p:nvSpPr>
          <p:cNvPr id="5" name="Date Placeholder 4"/>
          <p:cNvSpPr>
            <a:spLocks noGrp="1"/>
          </p:cNvSpPr>
          <p:nvPr>
            <p:ph type="dt" sz="half" idx="10"/>
          </p:nvPr>
        </p:nvSpPr>
        <p:spPr/>
        <p:txBody>
          <a:bodyPr/>
          <a:lstStyle/>
          <a:p>
            <a:fld id="{AE0D1B62-BA01-4A07-AD68-C216CA295B74}" type="datetimeFigureOut">
              <a:rPr lang="en-US" smtClean="0"/>
              <a:t>4/25/2022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724F4C-B48D-42B2-8A83-0EE5567A597F}" type="slidenum">
              <a:rPr lang="en-US" smtClean="0"/>
              <a:t>‹#›</a:t>
            </a:fld>
            <a:endParaRPr lang="en-US"/>
          </a:p>
        </p:txBody>
      </p:sp>
    </p:spTree>
    <p:extLst>
      <p:ext uri="{BB962C8B-B14F-4D97-AF65-F5344CB8AC3E}">
        <p14:creationId xmlns:p14="http://schemas.microsoft.com/office/powerpoint/2010/main" val="823131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89523" y="2438400"/>
            <a:ext cx="8847534" cy="8534400"/>
          </a:xfrm>
        </p:spPr>
        <p:txBody>
          <a:bodyPr anchor="b"/>
          <a:lstStyle>
            <a:lvl1pPr>
              <a:defRPr sz="9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662173" y="5266275"/>
            <a:ext cx="13887450" cy="25992667"/>
          </a:xfrm>
        </p:spPr>
        <p:txBody>
          <a:bodyPr anchor="t"/>
          <a:lstStyle>
            <a:lvl1pPr marL="0" indent="0">
              <a:buNone/>
              <a:defRPr sz="9600"/>
            </a:lvl1pPr>
            <a:lvl2pPr marL="1371600" indent="0">
              <a:buNone/>
              <a:defRPr sz="8400"/>
            </a:lvl2pPr>
            <a:lvl3pPr marL="2743200" indent="0">
              <a:buNone/>
              <a:defRPr sz="7200"/>
            </a:lvl3pPr>
            <a:lvl4pPr marL="4114800" indent="0">
              <a:buNone/>
              <a:defRPr sz="6000"/>
            </a:lvl4pPr>
            <a:lvl5pPr marL="5486400" indent="0">
              <a:buNone/>
              <a:defRPr sz="6000"/>
            </a:lvl5pPr>
            <a:lvl6pPr marL="6858000" indent="0">
              <a:buNone/>
              <a:defRPr sz="6000"/>
            </a:lvl6pPr>
            <a:lvl7pPr marL="8229600" indent="0">
              <a:buNone/>
              <a:defRPr sz="6000"/>
            </a:lvl7pPr>
            <a:lvl8pPr marL="9601200" indent="0">
              <a:buNone/>
              <a:defRPr sz="6000"/>
            </a:lvl8pPr>
            <a:lvl9pPr marL="10972800" indent="0">
              <a:buNone/>
              <a:defRPr sz="6000"/>
            </a:lvl9pPr>
          </a:lstStyle>
          <a:p>
            <a:r>
              <a:rPr lang="en-US"/>
              <a:t>Click icon to add picture</a:t>
            </a:r>
            <a:endParaRPr lang="en-US" dirty="0"/>
          </a:p>
        </p:txBody>
      </p:sp>
      <p:sp>
        <p:nvSpPr>
          <p:cNvPr id="4" name="Text Placeholder 3"/>
          <p:cNvSpPr>
            <a:spLocks noGrp="1"/>
          </p:cNvSpPr>
          <p:nvPr>
            <p:ph type="body" sz="half" idx="2"/>
          </p:nvPr>
        </p:nvSpPr>
        <p:spPr>
          <a:xfrm>
            <a:off x="1889523" y="10972800"/>
            <a:ext cx="8847534" cy="20328469"/>
          </a:xfrm>
        </p:spPr>
        <p:txBody>
          <a:bodyPr/>
          <a:lstStyle>
            <a:lvl1pPr marL="0" indent="0">
              <a:buNone/>
              <a:defRPr sz="4800"/>
            </a:lvl1pPr>
            <a:lvl2pPr marL="1371600" indent="0">
              <a:buNone/>
              <a:defRPr sz="4200"/>
            </a:lvl2pPr>
            <a:lvl3pPr marL="2743200" indent="0">
              <a:buNone/>
              <a:defRPr sz="3600"/>
            </a:lvl3pPr>
            <a:lvl4pPr marL="4114800" indent="0">
              <a:buNone/>
              <a:defRPr sz="3000"/>
            </a:lvl4pPr>
            <a:lvl5pPr marL="5486400" indent="0">
              <a:buNone/>
              <a:defRPr sz="3000"/>
            </a:lvl5pPr>
            <a:lvl6pPr marL="6858000" indent="0">
              <a:buNone/>
              <a:defRPr sz="3000"/>
            </a:lvl6pPr>
            <a:lvl7pPr marL="8229600" indent="0">
              <a:buNone/>
              <a:defRPr sz="3000"/>
            </a:lvl7pPr>
            <a:lvl8pPr marL="9601200" indent="0">
              <a:buNone/>
              <a:defRPr sz="3000"/>
            </a:lvl8pPr>
            <a:lvl9pPr marL="10972800" indent="0">
              <a:buNone/>
              <a:defRPr sz="3000"/>
            </a:lvl9pPr>
          </a:lstStyle>
          <a:p>
            <a:pPr lvl="0"/>
            <a:r>
              <a:rPr lang="en-US"/>
              <a:t>Click to edit Master text styles</a:t>
            </a:r>
          </a:p>
        </p:txBody>
      </p:sp>
      <p:sp>
        <p:nvSpPr>
          <p:cNvPr id="5" name="Date Placeholder 4"/>
          <p:cNvSpPr>
            <a:spLocks noGrp="1"/>
          </p:cNvSpPr>
          <p:nvPr>
            <p:ph type="dt" sz="half" idx="10"/>
          </p:nvPr>
        </p:nvSpPr>
        <p:spPr/>
        <p:txBody>
          <a:bodyPr/>
          <a:lstStyle/>
          <a:p>
            <a:fld id="{AE0D1B62-BA01-4A07-AD68-C216CA295B74}" type="datetimeFigureOut">
              <a:rPr lang="en-US" smtClean="0"/>
              <a:t>4/25/2022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724F4C-B48D-42B2-8A83-0EE5567A597F}" type="slidenum">
              <a:rPr lang="en-US" smtClean="0"/>
              <a:t>‹#›</a:t>
            </a:fld>
            <a:endParaRPr lang="en-US"/>
          </a:p>
        </p:txBody>
      </p:sp>
    </p:spTree>
    <p:extLst>
      <p:ext uri="{BB962C8B-B14F-4D97-AF65-F5344CB8AC3E}">
        <p14:creationId xmlns:p14="http://schemas.microsoft.com/office/powerpoint/2010/main" val="1406825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AE0D1B62-BA01-4A07-AD68-C216CA295B74}" type="datetimeFigureOut">
              <a:rPr lang="en-US" smtClean="0"/>
              <a:t>4/25/2022</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DC724F4C-B48D-42B2-8A83-0EE5567A597F}" type="slidenum">
              <a:rPr lang="en-US" smtClean="0"/>
              <a:t>‹#›</a:t>
            </a:fld>
            <a:endParaRPr lang="en-US"/>
          </a:p>
        </p:txBody>
      </p:sp>
    </p:spTree>
    <p:extLst>
      <p:ext uri="{BB962C8B-B14F-4D97-AF65-F5344CB8AC3E}">
        <p14:creationId xmlns:p14="http://schemas.microsoft.com/office/powerpoint/2010/main" val="424447282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838D3DFD-F3B9-4EC6-A23D-5B2EE1F493DD}"/>
              </a:ext>
            </a:extLst>
          </p:cNvPr>
          <p:cNvSpPr txBox="1"/>
          <p:nvPr/>
        </p:nvSpPr>
        <p:spPr>
          <a:xfrm>
            <a:off x="1946051" y="874813"/>
            <a:ext cx="9575984" cy="4708981"/>
          </a:xfrm>
          <a:prstGeom prst="rect">
            <a:avLst/>
          </a:prstGeom>
          <a:noFill/>
        </p:spPr>
        <p:txBody>
          <a:bodyPr wrap="square">
            <a:spAutoFit/>
          </a:bodyPr>
          <a:lstStyle/>
          <a:p>
            <a:pPr algn="ctr" rtl="0">
              <a:spcBef>
                <a:spcPts val="0"/>
              </a:spcBef>
              <a:spcAft>
                <a:spcPts val="0"/>
              </a:spcAft>
            </a:pPr>
            <a:r>
              <a:rPr lang="en-US" sz="6000" b="1" i="0" u="none" strike="noStrike" dirty="0">
                <a:effectLst/>
                <a:latin typeface="Arial" panose="020B0604020202020204" pitchFamily="34" charset="0"/>
              </a:rPr>
              <a:t>Understand</a:t>
            </a:r>
            <a:r>
              <a:rPr lang="en-US" sz="6000" b="1" dirty="0">
                <a:latin typeface="Arial" panose="020B0604020202020204" pitchFamily="34" charset="0"/>
              </a:rPr>
              <a:t>i</a:t>
            </a:r>
            <a:r>
              <a:rPr lang="en-US" sz="6000" b="1" i="0" u="none" strike="noStrike" dirty="0">
                <a:effectLst/>
                <a:latin typeface="Arial" panose="020B0604020202020204" pitchFamily="34" charset="0"/>
              </a:rPr>
              <a:t>ng Cursing as a Trans</a:t>
            </a:r>
            <a:r>
              <a:rPr lang="en-US" sz="6000" b="1" dirty="0">
                <a:latin typeface="Arial" panose="020B0604020202020204" pitchFamily="34" charset="0"/>
              </a:rPr>
              <a:t>i</a:t>
            </a:r>
            <a:r>
              <a:rPr lang="en-US" sz="6000" b="1" i="0" u="none" strike="noStrike" dirty="0">
                <a:effectLst/>
                <a:latin typeface="Arial" panose="020B0604020202020204" pitchFamily="34" charset="0"/>
              </a:rPr>
              <a:t>tion Into Adulthood</a:t>
            </a:r>
            <a:endParaRPr lang="en-US" sz="6000" b="1" dirty="0">
              <a:effectLst/>
            </a:endParaRPr>
          </a:p>
          <a:p>
            <a:br>
              <a:rPr lang="en-US" sz="6000" dirty="0"/>
            </a:br>
            <a:endParaRPr lang="en-US" sz="6000" dirty="0"/>
          </a:p>
        </p:txBody>
      </p:sp>
      <p:sp>
        <p:nvSpPr>
          <p:cNvPr id="8" name="TextBox 7">
            <a:extLst>
              <a:ext uri="{FF2B5EF4-FFF2-40B4-BE49-F238E27FC236}">
                <a16:creationId xmlns:a16="http://schemas.microsoft.com/office/drawing/2014/main" id="{8158E7BC-6E68-47E9-9278-8F333616CE44}"/>
              </a:ext>
            </a:extLst>
          </p:cNvPr>
          <p:cNvSpPr txBox="1"/>
          <p:nvPr/>
        </p:nvSpPr>
        <p:spPr>
          <a:xfrm>
            <a:off x="747914" y="9573221"/>
            <a:ext cx="13716000" cy="2585323"/>
          </a:xfrm>
          <a:prstGeom prst="rect">
            <a:avLst/>
          </a:prstGeom>
          <a:noFill/>
        </p:spPr>
        <p:txBody>
          <a:bodyPr wrap="square">
            <a:spAutoFit/>
          </a:bodyPr>
          <a:lstStyle/>
          <a:p>
            <a:pPr rtl="0">
              <a:spcBef>
                <a:spcPts val="0"/>
              </a:spcBef>
              <a:spcAft>
                <a:spcPts val="0"/>
              </a:spcAft>
            </a:pPr>
            <a:r>
              <a:rPr lang="en-US" sz="5400" b="1" i="0" u="none" strike="noStrike" dirty="0">
                <a:effectLst/>
                <a:latin typeface="Arial" panose="020B0604020202020204" pitchFamily="34" charset="0"/>
              </a:rPr>
              <a:t>Test Interview’s</a:t>
            </a:r>
            <a:endParaRPr lang="en-US" sz="5400" b="1" dirty="0">
              <a:effectLst/>
            </a:endParaRPr>
          </a:p>
          <a:p>
            <a:br>
              <a:rPr lang="en-US" sz="5400" dirty="0"/>
            </a:br>
            <a:endParaRPr lang="en-US" sz="5400" dirty="0"/>
          </a:p>
        </p:txBody>
      </p:sp>
      <p:sp>
        <p:nvSpPr>
          <p:cNvPr id="10" name="TextBox 9">
            <a:extLst>
              <a:ext uri="{FF2B5EF4-FFF2-40B4-BE49-F238E27FC236}">
                <a16:creationId xmlns:a16="http://schemas.microsoft.com/office/drawing/2014/main" id="{18604058-24CD-49C2-AB5A-D66C98F09800}"/>
              </a:ext>
            </a:extLst>
          </p:cNvPr>
          <p:cNvSpPr txBox="1"/>
          <p:nvPr/>
        </p:nvSpPr>
        <p:spPr>
          <a:xfrm>
            <a:off x="813069" y="10696596"/>
            <a:ext cx="13716000" cy="2523768"/>
          </a:xfrm>
          <a:prstGeom prst="rect">
            <a:avLst/>
          </a:prstGeom>
          <a:noFill/>
        </p:spPr>
        <p:txBody>
          <a:bodyPr wrap="square">
            <a:spAutoFit/>
          </a:bodyPr>
          <a:lstStyle/>
          <a:p>
            <a:pPr rtl="0">
              <a:spcBef>
                <a:spcPts val="0"/>
              </a:spcBef>
              <a:spcAft>
                <a:spcPts val="1200"/>
              </a:spcAft>
            </a:pPr>
            <a:r>
              <a:rPr lang="en-US" sz="3200" b="1" i="0" u="none" strike="noStrike" dirty="0">
                <a:solidFill>
                  <a:srgbClr val="C27BA0"/>
                </a:solidFill>
                <a:effectLst/>
                <a:latin typeface="Arial" panose="020B0604020202020204" pitchFamily="34" charset="0"/>
              </a:rPr>
              <a:t>3 Age Groups Studied</a:t>
            </a:r>
            <a:endParaRPr lang="en-US" sz="3200" b="1" dirty="0">
              <a:effectLst/>
            </a:endParaRPr>
          </a:p>
          <a:p>
            <a:pPr marL="514350" indent="-514350" rtl="0" fontAlgn="base">
              <a:spcBef>
                <a:spcPts val="0"/>
              </a:spcBef>
              <a:spcAft>
                <a:spcPts val="1200"/>
              </a:spcAft>
              <a:buFont typeface="+mj-lt"/>
              <a:buAutoNum type="arabicPeriod"/>
            </a:pPr>
            <a:r>
              <a:rPr lang="en-US" sz="3200" b="0" i="0" u="none" strike="noStrike" dirty="0">
                <a:effectLst/>
                <a:latin typeface="Arial" panose="020B0604020202020204" pitchFamily="34" charset="0"/>
              </a:rPr>
              <a:t>Highschool teens 16-18</a:t>
            </a:r>
          </a:p>
          <a:p>
            <a:pPr marL="514350" indent="-514350" rtl="0" fontAlgn="base">
              <a:spcBef>
                <a:spcPts val="0"/>
              </a:spcBef>
              <a:spcAft>
                <a:spcPts val="1200"/>
              </a:spcAft>
              <a:buFont typeface="+mj-lt"/>
              <a:buAutoNum type="arabicPeriod"/>
            </a:pPr>
            <a:r>
              <a:rPr lang="en-US" sz="3200" b="0" i="0" u="none" strike="noStrike" dirty="0">
                <a:effectLst/>
                <a:latin typeface="Arial" panose="020B0604020202020204" pitchFamily="34" charset="0"/>
              </a:rPr>
              <a:t>College peers 20-22</a:t>
            </a:r>
          </a:p>
          <a:p>
            <a:pPr marL="514350" indent="-514350" rtl="0" fontAlgn="base">
              <a:spcBef>
                <a:spcPts val="0"/>
              </a:spcBef>
              <a:spcAft>
                <a:spcPts val="1200"/>
              </a:spcAft>
              <a:buFont typeface="+mj-lt"/>
              <a:buAutoNum type="arabicPeriod"/>
            </a:pPr>
            <a:r>
              <a:rPr lang="en-US" sz="3200" b="0" i="0" u="none" strike="noStrike" dirty="0">
                <a:effectLst/>
                <a:latin typeface="Arial" panose="020B0604020202020204" pitchFamily="34" charset="0"/>
              </a:rPr>
              <a:t>Middle aged adults 54-59</a:t>
            </a:r>
          </a:p>
        </p:txBody>
      </p:sp>
      <p:sp>
        <p:nvSpPr>
          <p:cNvPr id="12" name="TextBox 11">
            <a:extLst>
              <a:ext uri="{FF2B5EF4-FFF2-40B4-BE49-F238E27FC236}">
                <a16:creationId xmlns:a16="http://schemas.microsoft.com/office/drawing/2014/main" id="{158D9893-86C5-4DAE-921A-F83FB2F0A704}"/>
              </a:ext>
            </a:extLst>
          </p:cNvPr>
          <p:cNvSpPr txBox="1"/>
          <p:nvPr/>
        </p:nvSpPr>
        <p:spPr>
          <a:xfrm>
            <a:off x="6883483" y="6167892"/>
            <a:ext cx="13716000" cy="646331"/>
          </a:xfrm>
          <a:prstGeom prst="rect">
            <a:avLst/>
          </a:prstGeom>
          <a:noFill/>
        </p:spPr>
        <p:txBody>
          <a:bodyPr wrap="square">
            <a:spAutoFit/>
          </a:bodyPr>
          <a:lstStyle/>
          <a:p>
            <a:br>
              <a:rPr lang="en-US" dirty="0"/>
            </a:br>
            <a:endParaRPr lang="en-US" dirty="0"/>
          </a:p>
        </p:txBody>
      </p:sp>
      <p:sp>
        <p:nvSpPr>
          <p:cNvPr id="16" name="TextBox 15">
            <a:extLst>
              <a:ext uri="{FF2B5EF4-FFF2-40B4-BE49-F238E27FC236}">
                <a16:creationId xmlns:a16="http://schemas.microsoft.com/office/drawing/2014/main" id="{8E1B139C-EB39-42A5-BA49-C6E34848EBD2}"/>
              </a:ext>
            </a:extLst>
          </p:cNvPr>
          <p:cNvSpPr txBox="1"/>
          <p:nvPr/>
        </p:nvSpPr>
        <p:spPr>
          <a:xfrm>
            <a:off x="707923" y="13691318"/>
            <a:ext cx="13716000" cy="2585323"/>
          </a:xfrm>
          <a:prstGeom prst="rect">
            <a:avLst/>
          </a:prstGeom>
          <a:noFill/>
        </p:spPr>
        <p:txBody>
          <a:bodyPr wrap="square">
            <a:spAutoFit/>
          </a:bodyPr>
          <a:lstStyle/>
          <a:p>
            <a:pPr rtl="0">
              <a:spcBef>
                <a:spcPts val="0"/>
              </a:spcBef>
              <a:spcAft>
                <a:spcPts val="0"/>
              </a:spcAft>
            </a:pPr>
            <a:r>
              <a:rPr lang="fr-FR" sz="5400" b="1" i="0" u="none" strike="noStrike" dirty="0">
                <a:effectLst/>
                <a:latin typeface="Arial" panose="020B0604020202020204" pitchFamily="34" charset="0"/>
              </a:rPr>
              <a:t>Cursing Trend</a:t>
            </a:r>
            <a:r>
              <a:rPr lang="fr-FR" sz="5400" b="1" dirty="0">
                <a:latin typeface="Arial" panose="020B0604020202020204" pitchFamily="34" charset="0"/>
              </a:rPr>
              <a:t>s</a:t>
            </a:r>
            <a:r>
              <a:rPr lang="fr-FR" sz="5400" b="1" i="0" u="none" strike="noStrike" dirty="0">
                <a:effectLst/>
                <a:latin typeface="Arial" panose="020B0604020202020204" pitchFamily="34" charset="0"/>
              </a:rPr>
              <a:t> Conclusion</a:t>
            </a:r>
            <a:endParaRPr lang="fr-FR" sz="5400" b="1" dirty="0">
              <a:effectLst/>
            </a:endParaRPr>
          </a:p>
          <a:p>
            <a:br>
              <a:rPr lang="fr-FR" sz="5400" dirty="0"/>
            </a:br>
            <a:endParaRPr lang="en-US" sz="5400" dirty="0"/>
          </a:p>
        </p:txBody>
      </p:sp>
      <p:sp>
        <p:nvSpPr>
          <p:cNvPr id="18" name="TextBox 17">
            <a:extLst>
              <a:ext uri="{FF2B5EF4-FFF2-40B4-BE49-F238E27FC236}">
                <a16:creationId xmlns:a16="http://schemas.microsoft.com/office/drawing/2014/main" id="{DBAB0116-79ED-42A9-93DE-A534F95511D1}"/>
              </a:ext>
            </a:extLst>
          </p:cNvPr>
          <p:cNvSpPr txBox="1"/>
          <p:nvPr/>
        </p:nvSpPr>
        <p:spPr>
          <a:xfrm>
            <a:off x="707923" y="14853515"/>
            <a:ext cx="13008077" cy="21375082"/>
          </a:xfrm>
          <a:prstGeom prst="rect">
            <a:avLst/>
          </a:prstGeom>
          <a:noFill/>
        </p:spPr>
        <p:txBody>
          <a:bodyPr wrap="square">
            <a:spAutoFit/>
          </a:bodyPr>
          <a:lstStyle/>
          <a:p>
            <a:pPr rtl="0" fontAlgn="base">
              <a:spcBef>
                <a:spcPts val="0"/>
              </a:spcBef>
              <a:spcAft>
                <a:spcPts val="0"/>
              </a:spcAft>
              <a:buFont typeface="Arial" panose="020B0604020202020204" pitchFamily="34" charset="0"/>
              <a:buChar char="•"/>
            </a:pPr>
            <a:r>
              <a:rPr lang="en-US" sz="2900" b="1" i="0" u="none" strike="noStrike" dirty="0">
                <a:solidFill>
                  <a:srgbClr val="C27BA0"/>
                </a:solidFill>
                <a:effectLst/>
                <a:latin typeface="Arial" panose="020B0604020202020204" pitchFamily="34" charset="0"/>
              </a:rPr>
              <a:t>Inclusion and exclusion</a:t>
            </a:r>
          </a:p>
          <a:p>
            <a:pPr marL="914400" indent="-457200" rtl="0" fontAlgn="base">
              <a:spcBef>
                <a:spcPts val="0"/>
              </a:spcBef>
              <a:spcAft>
                <a:spcPts val="0"/>
              </a:spcAft>
              <a:buFont typeface="Wingdings" panose="05000000000000000000" pitchFamily="2" charset="2"/>
              <a:buChar char="Ø"/>
            </a:pPr>
            <a:r>
              <a:rPr lang="en-US" sz="2900" b="0" i="0" u="none" strike="noStrike" dirty="0">
                <a:solidFill>
                  <a:srgbClr val="000000"/>
                </a:solidFill>
                <a:effectLst/>
                <a:latin typeface="Arial" panose="020B0604020202020204" pitchFamily="34" charset="0"/>
              </a:rPr>
              <a:t>The culturally created age requirement for cursing is created by rated R movies restricting based on age, sex shops restricting based on age, and even books being censored or avoided in schools. These influence parents to restrict their own children's use of curse words</a:t>
            </a:r>
          </a:p>
          <a:p>
            <a:pPr marL="914400" indent="-457200" rtl="0" fontAlgn="base">
              <a:spcBef>
                <a:spcPts val="0"/>
              </a:spcBef>
              <a:spcAft>
                <a:spcPts val="0"/>
              </a:spcAft>
              <a:buFont typeface="Wingdings" panose="05000000000000000000" pitchFamily="2" charset="2"/>
              <a:buChar char="Ø"/>
            </a:pPr>
            <a:r>
              <a:rPr lang="en-US" sz="2900" b="0" i="0" u="none" strike="noStrike" dirty="0">
                <a:solidFill>
                  <a:srgbClr val="000000"/>
                </a:solidFill>
                <a:effectLst/>
                <a:latin typeface="Arial" panose="020B0604020202020204" pitchFamily="34" charset="0"/>
              </a:rPr>
              <a:t>This creates a sense of exclusivity around cursing, it’s only taboo for kids under 18.  This encourages children to curse with friends in order to feel more grown up. </a:t>
            </a:r>
          </a:p>
          <a:p>
            <a:pPr marL="914400" indent="-457200" rtl="0" fontAlgn="base">
              <a:spcBef>
                <a:spcPts val="0"/>
              </a:spcBef>
              <a:spcAft>
                <a:spcPts val="1200"/>
              </a:spcAft>
              <a:buFont typeface="Wingdings" panose="05000000000000000000" pitchFamily="2" charset="2"/>
              <a:buChar char="Ø"/>
            </a:pPr>
            <a:r>
              <a:rPr lang="en-US" sz="2900" b="0" i="0" u="none" strike="noStrike" dirty="0">
                <a:solidFill>
                  <a:srgbClr val="000000"/>
                </a:solidFill>
                <a:effectLst/>
                <a:latin typeface="Arial" panose="020B0604020202020204" pitchFamily="34" charset="0"/>
              </a:rPr>
              <a:t>They are essentially “practicing” adulthood.</a:t>
            </a:r>
            <a:endParaRPr lang="en-US" sz="2900" b="0" i="0" u="none" strike="noStrike" dirty="0">
              <a:solidFill>
                <a:srgbClr val="C27BA0"/>
              </a:solidFill>
              <a:effectLst/>
              <a:latin typeface="Arial" panose="020B0604020202020204" pitchFamily="34" charset="0"/>
            </a:endParaRPr>
          </a:p>
          <a:p>
            <a:pPr rtl="0" fontAlgn="base">
              <a:spcBef>
                <a:spcPts val="0"/>
              </a:spcBef>
              <a:spcAft>
                <a:spcPts val="0"/>
              </a:spcAft>
              <a:buFont typeface="Arial" panose="020B0604020202020204" pitchFamily="34" charset="0"/>
              <a:buChar char="•"/>
            </a:pPr>
            <a:r>
              <a:rPr lang="en-US" sz="2900" b="1" dirty="0">
                <a:solidFill>
                  <a:srgbClr val="C27BA0"/>
                </a:solidFill>
                <a:latin typeface="Arial" panose="020B0604020202020204" pitchFamily="34" charset="0"/>
              </a:rPr>
              <a:t>Comradery</a:t>
            </a:r>
            <a:endParaRPr lang="en-US" sz="2900" b="1" i="0" u="none" strike="noStrike" dirty="0">
              <a:solidFill>
                <a:srgbClr val="C27BA0"/>
              </a:solidFill>
              <a:effectLst/>
              <a:latin typeface="Arial" panose="020B0604020202020204" pitchFamily="34" charset="0"/>
            </a:endParaRPr>
          </a:p>
          <a:p>
            <a:pPr marL="914400" indent="-457200" rtl="0" fontAlgn="base">
              <a:spcBef>
                <a:spcPts val="0"/>
              </a:spcBef>
              <a:spcAft>
                <a:spcPts val="0"/>
              </a:spcAft>
              <a:buFont typeface="Wingdings" panose="05000000000000000000" pitchFamily="2" charset="2"/>
              <a:buChar char="Ø"/>
            </a:pPr>
            <a:r>
              <a:rPr lang="en-US" sz="2900" b="0" i="0" u="none" strike="noStrike" dirty="0">
                <a:solidFill>
                  <a:srgbClr val="000000"/>
                </a:solidFill>
                <a:effectLst/>
                <a:latin typeface="Arial" panose="020B0604020202020204" pitchFamily="34" charset="0"/>
              </a:rPr>
              <a:t>One of the most common adjectives I collected was “camaraderie”.  Cursing is an intimate way of speaking with friends, it expresses emotions more strongly, and creates a vulnerability based on the fact that what you're saying could be considered “vulgar” or “bad” thus speakers are trusting their friends not to judge their cursing and to reciprocate to some extent, showing loyalty.</a:t>
            </a:r>
          </a:p>
          <a:p>
            <a:pPr marL="914400" lvl="1" indent="-457200" rtl="0" fontAlgn="base">
              <a:spcBef>
                <a:spcPts val="0"/>
              </a:spcBef>
              <a:spcAft>
                <a:spcPts val="0"/>
              </a:spcAft>
              <a:buFont typeface="Wingdings" panose="05000000000000000000" pitchFamily="2" charset="2"/>
              <a:buChar char="Ø"/>
            </a:pPr>
            <a:r>
              <a:rPr lang="en-US" sz="2900" b="0" i="0" u="none" strike="noStrike" dirty="0">
                <a:solidFill>
                  <a:srgbClr val="000000"/>
                </a:solidFill>
                <a:effectLst/>
                <a:latin typeface="Arial" panose="020B0604020202020204" pitchFamily="34" charset="0"/>
              </a:rPr>
              <a:t>Kids are in a vulnerable spot created by their age and their breach of cultural rules around this taboo. Trust is essential.</a:t>
            </a:r>
          </a:p>
          <a:p>
            <a:pPr marL="914400" indent="-457200" rtl="0" fontAlgn="base">
              <a:spcBef>
                <a:spcPts val="0"/>
              </a:spcBef>
              <a:spcAft>
                <a:spcPts val="0"/>
              </a:spcAft>
              <a:buFont typeface="Wingdings" panose="05000000000000000000" pitchFamily="2" charset="2"/>
              <a:buChar char="Ø"/>
            </a:pPr>
            <a:r>
              <a:rPr lang="en-US" sz="2900" b="0" i="0" u="none" strike="noStrike" dirty="0">
                <a:solidFill>
                  <a:srgbClr val="000000"/>
                </a:solidFill>
                <a:effectLst/>
                <a:latin typeface="Arial" panose="020B0604020202020204" pitchFamily="34" charset="0"/>
              </a:rPr>
              <a:t>Cursing especially between friends creates a safe place to talk and strengthen kinship ties through trust and an absence of judgment (especially common in teen’s and twenties).</a:t>
            </a:r>
            <a:endParaRPr lang="en-US" sz="2900" b="0" i="0" u="none" strike="noStrike" dirty="0">
              <a:solidFill>
                <a:srgbClr val="C27BA0"/>
              </a:solidFill>
              <a:effectLst/>
              <a:latin typeface="Arial" panose="020B0604020202020204" pitchFamily="34" charset="0"/>
            </a:endParaRPr>
          </a:p>
          <a:p>
            <a:pPr rtl="0" fontAlgn="base">
              <a:spcBef>
                <a:spcPts val="0"/>
              </a:spcBef>
              <a:spcAft>
                <a:spcPts val="0"/>
              </a:spcAft>
              <a:buFont typeface="Arial" panose="020B0604020202020204" pitchFamily="34" charset="0"/>
              <a:buChar char="•"/>
            </a:pPr>
            <a:r>
              <a:rPr lang="en-US" sz="2900" b="1" i="0" u="none" strike="noStrike" dirty="0">
                <a:solidFill>
                  <a:srgbClr val="C27BA0"/>
                </a:solidFill>
                <a:effectLst/>
                <a:latin typeface="Arial" panose="020B0604020202020204" pitchFamily="34" charset="0"/>
              </a:rPr>
              <a:t>Code-switching</a:t>
            </a:r>
          </a:p>
          <a:p>
            <a:pPr marL="914400" indent="-457200" rtl="0" fontAlgn="base">
              <a:spcBef>
                <a:spcPts val="0"/>
              </a:spcBef>
              <a:spcAft>
                <a:spcPts val="0"/>
              </a:spcAft>
              <a:buFont typeface="Wingdings" panose="05000000000000000000" pitchFamily="2" charset="2"/>
              <a:buChar char="Ø"/>
            </a:pPr>
            <a:r>
              <a:rPr lang="en-US" sz="2900" b="0" i="0" u="none" strike="noStrike" dirty="0">
                <a:solidFill>
                  <a:srgbClr val="000000"/>
                </a:solidFill>
                <a:effectLst/>
                <a:latin typeface="Arial" panose="020B0604020202020204" pitchFamily="34" charset="0"/>
              </a:rPr>
              <a:t>Within a community's language there is a diverse number of registers that all signal different status and meaning.  Using the wrong register at the wrong time could mean harassment or even punishment especially to a kid under authority. </a:t>
            </a:r>
          </a:p>
          <a:p>
            <a:pPr marL="914400" indent="-457200" rtl="0" fontAlgn="base">
              <a:spcBef>
                <a:spcPts val="0"/>
              </a:spcBef>
              <a:spcAft>
                <a:spcPts val="0"/>
              </a:spcAft>
              <a:buFont typeface="Wingdings" panose="05000000000000000000" pitchFamily="2" charset="2"/>
              <a:buChar char="Ø"/>
            </a:pPr>
            <a:r>
              <a:rPr lang="en-US" sz="2900" b="0" i="0" u="none" strike="noStrike" dirty="0">
                <a:solidFill>
                  <a:srgbClr val="000000"/>
                </a:solidFill>
                <a:effectLst/>
                <a:latin typeface="Arial" panose="020B0604020202020204" pitchFamily="34" charset="0"/>
              </a:rPr>
              <a:t>Swearing provides youths with a new register, however the significant taboo of underage swearing also teaches kids the valuable skill of knowing when to use this register and whom to use it with.  </a:t>
            </a:r>
          </a:p>
          <a:p>
            <a:pPr marL="914400" indent="-457200" rtl="0" fontAlgn="base">
              <a:spcBef>
                <a:spcPts val="0"/>
              </a:spcBef>
              <a:spcAft>
                <a:spcPts val="0"/>
              </a:spcAft>
              <a:buFont typeface="Wingdings" panose="05000000000000000000" pitchFamily="2" charset="2"/>
              <a:buChar char="Ø"/>
            </a:pPr>
            <a:r>
              <a:rPr lang="en-US" sz="2900" b="0" i="0" u="none" strike="noStrike" dirty="0">
                <a:solidFill>
                  <a:srgbClr val="000000"/>
                </a:solidFill>
                <a:effectLst/>
                <a:latin typeface="Arial" panose="020B0604020202020204" pitchFamily="34" charset="0"/>
              </a:rPr>
              <a:t>In my ethnographic study the 16-18 age group all state that they never use cursing with any authority figure and even try to hide their explicit music from parents.  This is code-switching and is a necessary skill to learn in such a culturally diverse world with significant power dynamics.  </a:t>
            </a:r>
          </a:p>
          <a:p>
            <a:pPr marL="914400" indent="-457200" rtl="0" fontAlgn="base">
              <a:spcBef>
                <a:spcPts val="0"/>
              </a:spcBef>
              <a:spcAft>
                <a:spcPts val="0"/>
              </a:spcAft>
              <a:buFont typeface="Wingdings" panose="05000000000000000000" pitchFamily="2" charset="2"/>
              <a:buChar char="Ø"/>
            </a:pPr>
            <a:r>
              <a:rPr lang="en-US" sz="2900" b="0" i="0" u="none" strike="noStrike" dirty="0">
                <a:solidFill>
                  <a:srgbClr val="000000"/>
                </a:solidFill>
                <a:effectLst/>
                <a:latin typeface="Arial" panose="020B0604020202020204" pitchFamily="34" charset="0"/>
              </a:rPr>
              <a:t>Almost all of my 16-18 subjects mentioned that they mostly curse at school, perhaps partly due to the higher density of friends and allies, but also as a way to avoid the true authority figure of the parents.  School becomes a linguistic playground from middle school through high school where taboo registers are tested, reviewed and learned. </a:t>
            </a:r>
            <a:endParaRPr lang="en-US" sz="2900" b="0" i="0" u="none" strike="noStrike" dirty="0">
              <a:solidFill>
                <a:srgbClr val="C27BA0"/>
              </a:solidFill>
              <a:effectLst/>
              <a:latin typeface="Arial" panose="020B0604020202020204" pitchFamily="34" charset="0"/>
            </a:endParaRPr>
          </a:p>
          <a:p>
            <a:pPr rtl="0" fontAlgn="base">
              <a:spcBef>
                <a:spcPts val="0"/>
              </a:spcBef>
              <a:spcAft>
                <a:spcPts val="1200"/>
              </a:spcAft>
              <a:buFont typeface="Arial" panose="020B0604020202020204" pitchFamily="34" charset="0"/>
              <a:buChar char="•"/>
            </a:pPr>
            <a:r>
              <a:rPr lang="en-US" sz="2900" b="1" i="0" u="none" strike="noStrike" dirty="0">
                <a:solidFill>
                  <a:srgbClr val="C27BA0"/>
                </a:solidFill>
                <a:effectLst/>
                <a:latin typeface="Arial" panose="020B0604020202020204" pitchFamily="34" charset="0"/>
              </a:rPr>
              <a:t>Anger expression and release</a:t>
            </a:r>
          </a:p>
          <a:p>
            <a:pPr marL="914400" indent="-457200" rtl="0" fontAlgn="base">
              <a:spcBef>
                <a:spcPts val="0"/>
              </a:spcBef>
              <a:spcAft>
                <a:spcPts val="0"/>
              </a:spcAft>
              <a:buFont typeface="Wingdings" panose="05000000000000000000" pitchFamily="2" charset="2"/>
              <a:buChar char="Ø"/>
            </a:pPr>
            <a:r>
              <a:rPr lang="en-US" sz="2900" b="0" i="0" u="none" strike="noStrike" dirty="0">
                <a:solidFill>
                  <a:srgbClr val="000000"/>
                </a:solidFill>
                <a:effectLst/>
                <a:latin typeface="Arial" panose="020B0604020202020204" pitchFamily="34" charset="0"/>
              </a:rPr>
              <a:t>The most common adjective I collected was “relief”. Cursing when alone is  overwhelmingly used as a stress relief, and pain reducer.  As people get older and into middle age they lose a lot of their kinship cursing and retain only their occasional stress cathartic cursing.</a:t>
            </a:r>
          </a:p>
          <a:p>
            <a:pPr marL="914400" indent="-457200" rtl="0" fontAlgn="base">
              <a:spcBef>
                <a:spcPts val="0"/>
              </a:spcBef>
              <a:spcAft>
                <a:spcPts val="0"/>
              </a:spcAft>
              <a:buFont typeface="Wingdings" panose="05000000000000000000" pitchFamily="2" charset="2"/>
              <a:buChar char="Ø"/>
            </a:pPr>
            <a:r>
              <a:rPr lang="en-US" sz="2900" b="0" i="0" u="none" strike="noStrike" dirty="0">
                <a:solidFill>
                  <a:srgbClr val="000000"/>
                </a:solidFill>
                <a:effectLst/>
                <a:latin typeface="Arial" panose="020B0604020202020204" pitchFamily="34" charset="0"/>
              </a:rPr>
              <a:t>Cathartic swearing has been proven to actually reduce stress levels and heart rates when used and in some cases with occasional swearer’s it has been proven to actually reduce pain. </a:t>
            </a:r>
          </a:p>
        </p:txBody>
      </p:sp>
      <p:sp>
        <p:nvSpPr>
          <p:cNvPr id="20" name="TextBox 19">
            <a:extLst>
              <a:ext uri="{FF2B5EF4-FFF2-40B4-BE49-F238E27FC236}">
                <a16:creationId xmlns:a16="http://schemas.microsoft.com/office/drawing/2014/main" id="{CD9324C4-ABAF-4226-9146-4E099D246AAD}"/>
              </a:ext>
            </a:extLst>
          </p:cNvPr>
          <p:cNvSpPr txBox="1"/>
          <p:nvPr/>
        </p:nvSpPr>
        <p:spPr>
          <a:xfrm>
            <a:off x="15342027" y="794571"/>
            <a:ext cx="10014125" cy="3416320"/>
          </a:xfrm>
          <a:prstGeom prst="rect">
            <a:avLst/>
          </a:prstGeom>
          <a:noFill/>
        </p:spPr>
        <p:txBody>
          <a:bodyPr wrap="square">
            <a:spAutoFit/>
          </a:bodyPr>
          <a:lstStyle/>
          <a:p>
            <a:pPr algn="ctr" rtl="0">
              <a:spcBef>
                <a:spcPts val="0"/>
              </a:spcBef>
              <a:spcAft>
                <a:spcPts val="0"/>
              </a:spcAft>
            </a:pPr>
            <a:r>
              <a:rPr lang="en-US" sz="6000" b="1" i="0" u="none" strike="noStrike" dirty="0">
                <a:effectLst/>
                <a:latin typeface="Arial" panose="020B0604020202020204" pitchFamily="34" charset="0"/>
              </a:rPr>
              <a:t>Gaming </a:t>
            </a:r>
            <a:r>
              <a:rPr lang="en-US" sz="6000" b="1" dirty="0">
                <a:latin typeface="Arial" panose="020B0604020202020204" pitchFamily="34" charset="0"/>
              </a:rPr>
              <a:t>I</a:t>
            </a:r>
            <a:r>
              <a:rPr lang="en-US" sz="6000" b="1" i="0" u="none" strike="noStrike" dirty="0">
                <a:effectLst/>
                <a:latin typeface="Arial" panose="020B0604020202020204" pitchFamily="34" charset="0"/>
              </a:rPr>
              <a:t>n-Chat Discourse as Ritualized Offensiveness </a:t>
            </a:r>
            <a:endParaRPr lang="en-US" sz="6000" b="1" dirty="0">
              <a:effectLst/>
            </a:endParaRPr>
          </a:p>
          <a:p>
            <a:br>
              <a:rPr lang="en-US" dirty="0"/>
            </a:br>
            <a:endParaRPr lang="en-US" dirty="0"/>
          </a:p>
        </p:txBody>
      </p:sp>
      <p:sp>
        <p:nvSpPr>
          <p:cNvPr id="22" name="TextBox 21">
            <a:extLst>
              <a:ext uri="{FF2B5EF4-FFF2-40B4-BE49-F238E27FC236}">
                <a16:creationId xmlns:a16="http://schemas.microsoft.com/office/drawing/2014/main" id="{CB4F38ED-FE84-4846-8C7A-849ED6FCF2D5}"/>
              </a:ext>
            </a:extLst>
          </p:cNvPr>
          <p:cNvSpPr txBox="1"/>
          <p:nvPr/>
        </p:nvSpPr>
        <p:spPr>
          <a:xfrm>
            <a:off x="6734043" y="9581757"/>
            <a:ext cx="13716000" cy="923330"/>
          </a:xfrm>
          <a:prstGeom prst="rect">
            <a:avLst/>
          </a:prstGeom>
          <a:noFill/>
        </p:spPr>
        <p:txBody>
          <a:bodyPr wrap="square">
            <a:spAutoFit/>
          </a:bodyPr>
          <a:lstStyle/>
          <a:p>
            <a:r>
              <a:rPr lang="en-US" sz="5400" b="1" i="0" u="none" strike="noStrike" dirty="0">
                <a:effectLst/>
                <a:latin typeface="Arial" panose="020B0604020202020204" pitchFamily="34" charset="0"/>
              </a:rPr>
              <a:t>Test </a:t>
            </a:r>
            <a:r>
              <a:rPr lang="en-US" sz="5400" b="1" dirty="0">
                <a:latin typeface="Arial" panose="020B0604020202020204" pitchFamily="34" charset="0"/>
              </a:rPr>
              <a:t>Interview’s</a:t>
            </a:r>
            <a:endParaRPr lang="en-US" sz="5400" b="1" dirty="0"/>
          </a:p>
        </p:txBody>
      </p:sp>
      <p:sp>
        <p:nvSpPr>
          <p:cNvPr id="24" name="TextBox 23">
            <a:extLst>
              <a:ext uri="{FF2B5EF4-FFF2-40B4-BE49-F238E27FC236}">
                <a16:creationId xmlns:a16="http://schemas.microsoft.com/office/drawing/2014/main" id="{26FB6549-4869-4484-8D5E-46A815F67009}"/>
              </a:ext>
            </a:extLst>
          </p:cNvPr>
          <p:cNvSpPr txBox="1"/>
          <p:nvPr/>
        </p:nvSpPr>
        <p:spPr>
          <a:xfrm>
            <a:off x="6734043" y="10679931"/>
            <a:ext cx="4843729" cy="2215991"/>
          </a:xfrm>
          <a:prstGeom prst="rect">
            <a:avLst/>
          </a:prstGeom>
          <a:noFill/>
        </p:spPr>
        <p:txBody>
          <a:bodyPr wrap="square">
            <a:spAutoFit/>
          </a:bodyPr>
          <a:lstStyle/>
          <a:p>
            <a:pPr rtl="0">
              <a:spcBef>
                <a:spcPts val="0"/>
              </a:spcBef>
              <a:spcAft>
                <a:spcPts val="1200"/>
              </a:spcAft>
            </a:pPr>
            <a:r>
              <a:rPr lang="en-US" sz="3200" b="1" i="0" u="none" strike="noStrike" dirty="0">
                <a:solidFill>
                  <a:srgbClr val="C27BA0"/>
                </a:solidFill>
                <a:effectLst/>
                <a:latin typeface="Arial" panose="020B0604020202020204" pitchFamily="34" charset="0"/>
              </a:rPr>
              <a:t>1 Age Group Studied</a:t>
            </a:r>
            <a:endParaRPr lang="en-US" sz="3200" b="1" dirty="0">
              <a:effectLst/>
            </a:endParaRPr>
          </a:p>
          <a:p>
            <a:pPr rtl="0" fontAlgn="base">
              <a:spcBef>
                <a:spcPts val="0"/>
              </a:spcBef>
              <a:spcAft>
                <a:spcPts val="1200"/>
              </a:spcAft>
              <a:buFont typeface="Arial" panose="020B0604020202020204" pitchFamily="34" charset="0"/>
              <a:buChar char="•"/>
            </a:pPr>
            <a:r>
              <a:rPr lang="en-US" sz="3200" b="0" i="0" u="none" strike="noStrike" dirty="0">
                <a:effectLst/>
                <a:latin typeface="Arial" panose="020B0604020202020204" pitchFamily="34" charset="0"/>
              </a:rPr>
              <a:t>Frequent gamers from ages 19 to 27 both male and female.</a:t>
            </a:r>
          </a:p>
        </p:txBody>
      </p:sp>
      <p:sp>
        <p:nvSpPr>
          <p:cNvPr id="19" name="TextBox 18">
            <a:extLst>
              <a:ext uri="{FF2B5EF4-FFF2-40B4-BE49-F238E27FC236}">
                <a16:creationId xmlns:a16="http://schemas.microsoft.com/office/drawing/2014/main" id="{BDAD6639-095B-4D7F-8104-5FCCE9364EF1}"/>
              </a:ext>
            </a:extLst>
          </p:cNvPr>
          <p:cNvSpPr txBox="1"/>
          <p:nvPr/>
        </p:nvSpPr>
        <p:spPr>
          <a:xfrm>
            <a:off x="13875080" y="3682270"/>
            <a:ext cx="13819238" cy="1477328"/>
          </a:xfrm>
          <a:prstGeom prst="rect">
            <a:avLst/>
          </a:prstGeom>
          <a:noFill/>
        </p:spPr>
        <p:txBody>
          <a:bodyPr wrap="square">
            <a:spAutoFit/>
          </a:bodyPr>
          <a:lstStyle/>
          <a:p>
            <a:pPr rtl="0">
              <a:spcBef>
                <a:spcPts val="0"/>
              </a:spcBef>
              <a:spcAft>
                <a:spcPts val="0"/>
              </a:spcAft>
            </a:pPr>
            <a:r>
              <a:rPr lang="en-US" sz="5400" b="1" i="0" u="none" strike="noStrike" dirty="0">
                <a:effectLst/>
                <a:latin typeface="Arial" panose="020B0604020202020204" pitchFamily="34" charset="0"/>
              </a:rPr>
              <a:t>The Ritual</a:t>
            </a:r>
            <a:endParaRPr lang="en-US" sz="5400" b="1" dirty="0">
              <a:effectLst/>
            </a:endParaRPr>
          </a:p>
          <a:p>
            <a:br>
              <a:rPr lang="en-US" dirty="0"/>
            </a:br>
            <a:endParaRPr lang="en-US" dirty="0"/>
          </a:p>
        </p:txBody>
      </p:sp>
      <p:sp>
        <p:nvSpPr>
          <p:cNvPr id="21" name="TextBox 20">
            <a:extLst>
              <a:ext uri="{FF2B5EF4-FFF2-40B4-BE49-F238E27FC236}">
                <a16:creationId xmlns:a16="http://schemas.microsoft.com/office/drawing/2014/main" id="{A6397B42-EC12-40EC-82CB-34028B8EB064}"/>
              </a:ext>
            </a:extLst>
          </p:cNvPr>
          <p:cNvSpPr txBox="1"/>
          <p:nvPr/>
        </p:nvSpPr>
        <p:spPr>
          <a:xfrm>
            <a:off x="13935138" y="4689876"/>
            <a:ext cx="13008078" cy="4108817"/>
          </a:xfrm>
          <a:prstGeom prst="rect">
            <a:avLst/>
          </a:prstGeom>
          <a:noFill/>
        </p:spPr>
        <p:txBody>
          <a:bodyPr wrap="square">
            <a:spAutoFit/>
          </a:bodyPr>
          <a:lstStyle/>
          <a:p>
            <a:pPr rtl="0" fontAlgn="base">
              <a:spcBef>
                <a:spcPts val="0"/>
              </a:spcBef>
              <a:spcAft>
                <a:spcPts val="0"/>
              </a:spcAft>
              <a:buFont typeface="+mj-lt"/>
              <a:buAutoNum type="arabicPeriod"/>
            </a:pPr>
            <a:r>
              <a:rPr lang="en-US" sz="2900" b="1" i="0" u="none" strike="noStrike" dirty="0">
                <a:solidFill>
                  <a:srgbClr val="C27BA0"/>
                </a:solidFill>
                <a:effectLst/>
                <a:latin typeface="Arial" panose="020B0604020202020204" pitchFamily="34" charset="0"/>
              </a:rPr>
              <a:t>The Separation Stage:</a:t>
            </a:r>
            <a:r>
              <a:rPr lang="en-US" sz="2900" b="1" i="0" u="none" strike="noStrike" dirty="0">
                <a:solidFill>
                  <a:srgbClr val="B7B7B7"/>
                </a:solidFill>
                <a:effectLst/>
                <a:latin typeface="Arial" panose="020B0604020202020204" pitchFamily="34" charset="0"/>
              </a:rPr>
              <a:t> </a:t>
            </a:r>
            <a:r>
              <a:rPr lang="en-US" sz="2900" b="0" i="0" u="none" strike="noStrike" dirty="0">
                <a:effectLst/>
                <a:latin typeface="Arial" panose="020B0604020202020204" pitchFamily="34" charset="0"/>
              </a:rPr>
              <a:t>begins when participants login online and join the game, within the Gaming boundaries the participant is separated from the physical world. </a:t>
            </a:r>
          </a:p>
          <a:p>
            <a:pPr rtl="0" fontAlgn="base">
              <a:spcBef>
                <a:spcPts val="0"/>
              </a:spcBef>
              <a:spcAft>
                <a:spcPts val="0"/>
              </a:spcAft>
              <a:buFont typeface="+mj-lt"/>
              <a:buAutoNum type="arabicPeriod"/>
            </a:pPr>
            <a:r>
              <a:rPr lang="en-US" sz="2900" b="1" i="0" u="none" strike="noStrike" dirty="0">
                <a:solidFill>
                  <a:srgbClr val="C27BA0"/>
                </a:solidFill>
                <a:effectLst/>
                <a:latin typeface="Arial" panose="020B0604020202020204" pitchFamily="34" charset="0"/>
              </a:rPr>
              <a:t>The Transition Stage:</a:t>
            </a:r>
            <a:r>
              <a:rPr lang="en-US" sz="2900" b="0" i="0" u="none" strike="noStrike" dirty="0">
                <a:solidFill>
                  <a:srgbClr val="ADADAD"/>
                </a:solidFill>
                <a:effectLst/>
                <a:latin typeface="Arial" panose="020B0604020202020204" pitchFamily="34" charset="0"/>
              </a:rPr>
              <a:t> </a:t>
            </a:r>
            <a:r>
              <a:rPr lang="en-US" sz="2900" b="0" i="0" u="none" strike="noStrike" dirty="0">
                <a:effectLst/>
                <a:latin typeface="Arial" panose="020B0604020202020204" pitchFamily="34" charset="0"/>
              </a:rPr>
              <a:t>is defined by this linguistic based mental game overlaid upon the landscape of the actual video game. </a:t>
            </a:r>
          </a:p>
          <a:p>
            <a:pPr rtl="0" fontAlgn="base">
              <a:spcBef>
                <a:spcPts val="0"/>
              </a:spcBef>
              <a:spcAft>
                <a:spcPts val="0"/>
              </a:spcAft>
              <a:buFont typeface="+mj-lt"/>
              <a:buAutoNum type="arabicPeriod"/>
            </a:pPr>
            <a:r>
              <a:rPr lang="en-US" sz="2900" b="1" i="0" u="none" strike="noStrike" dirty="0">
                <a:solidFill>
                  <a:srgbClr val="C27BA0"/>
                </a:solidFill>
                <a:effectLst/>
                <a:latin typeface="Arial" panose="020B0604020202020204" pitchFamily="34" charset="0"/>
              </a:rPr>
              <a:t>The Final Incorporation Stage:</a:t>
            </a:r>
            <a:r>
              <a:rPr lang="en-US" sz="2900" b="0" i="0" u="none" strike="noStrike" dirty="0">
                <a:solidFill>
                  <a:srgbClr val="ADADAD"/>
                </a:solidFill>
                <a:effectLst/>
                <a:latin typeface="Arial" panose="020B0604020202020204" pitchFamily="34" charset="0"/>
              </a:rPr>
              <a:t> </a:t>
            </a:r>
            <a:r>
              <a:rPr lang="en-US" sz="2900" b="0" i="0" u="none" strike="noStrike" dirty="0">
                <a:effectLst/>
                <a:latin typeface="Arial" panose="020B0604020202020204" pitchFamily="34" charset="0"/>
              </a:rPr>
              <a:t>comes when players exit the game and rejoin the physical world.</a:t>
            </a:r>
          </a:p>
          <a:p>
            <a:pPr marL="742950" lvl="1" indent="-285750" rtl="0" fontAlgn="base">
              <a:spcBef>
                <a:spcPts val="0"/>
              </a:spcBef>
              <a:spcAft>
                <a:spcPts val="0"/>
              </a:spcAft>
              <a:buFont typeface="Arial" panose="020B0604020202020204" pitchFamily="34" charset="0"/>
              <a:buChar char="•"/>
            </a:pPr>
            <a:r>
              <a:rPr lang="en-US" sz="2900" b="0" i="0" u="none" strike="noStrike" dirty="0">
                <a:effectLst/>
                <a:latin typeface="Arial" panose="020B0604020202020204" pitchFamily="34" charset="0"/>
              </a:rPr>
              <a:t>There are accounts of possible lasting effects of long-term repetition of the ritual, following the incorporation stage.</a:t>
            </a:r>
          </a:p>
        </p:txBody>
      </p:sp>
      <p:sp>
        <p:nvSpPr>
          <p:cNvPr id="23" name="TextBox 22">
            <a:extLst>
              <a:ext uri="{FF2B5EF4-FFF2-40B4-BE49-F238E27FC236}">
                <a16:creationId xmlns:a16="http://schemas.microsoft.com/office/drawing/2014/main" id="{61951661-801D-4938-A90B-B9FCA98BA114}"/>
              </a:ext>
            </a:extLst>
          </p:cNvPr>
          <p:cNvSpPr txBox="1"/>
          <p:nvPr/>
        </p:nvSpPr>
        <p:spPr>
          <a:xfrm>
            <a:off x="13741483" y="8889998"/>
            <a:ext cx="13863484" cy="2585323"/>
          </a:xfrm>
          <a:prstGeom prst="rect">
            <a:avLst/>
          </a:prstGeom>
          <a:noFill/>
        </p:spPr>
        <p:txBody>
          <a:bodyPr wrap="square">
            <a:spAutoFit/>
          </a:bodyPr>
          <a:lstStyle/>
          <a:p>
            <a:pPr rtl="0">
              <a:spcBef>
                <a:spcPts val="0"/>
              </a:spcBef>
              <a:spcAft>
                <a:spcPts val="0"/>
              </a:spcAft>
            </a:pPr>
            <a:r>
              <a:rPr lang="en-US" sz="5400" b="1" dirty="0">
                <a:latin typeface="Arial" panose="020B0604020202020204" pitchFamily="34" charset="0"/>
              </a:rPr>
              <a:t>Competitive Cursing</a:t>
            </a:r>
            <a:endParaRPr lang="en-US" sz="5400" b="1" dirty="0">
              <a:effectLst/>
            </a:endParaRPr>
          </a:p>
          <a:p>
            <a:br>
              <a:rPr lang="en-US" sz="5400" dirty="0"/>
            </a:br>
            <a:endParaRPr lang="en-US" sz="5400" dirty="0"/>
          </a:p>
        </p:txBody>
      </p:sp>
      <p:sp>
        <p:nvSpPr>
          <p:cNvPr id="25" name="TextBox 24">
            <a:extLst>
              <a:ext uri="{FF2B5EF4-FFF2-40B4-BE49-F238E27FC236}">
                <a16:creationId xmlns:a16="http://schemas.microsoft.com/office/drawing/2014/main" id="{9E592BB5-3AB5-4D9A-B93D-E36E6744C746}"/>
              </a:ext>
            </a:extLst>
          </p:cNvPr>
          <p:cNvSpPr txBox="1"/>
          <p:nvPr/>
        </p:nvSpPr>
        <p:spPr>
          <a:xfrm>
            <a:off x="13784867" y="10043422"/>
            <a:ext cx="6202516" cy="6940361"/>
          </a:xfrm>
          <a:prstGeom prst="rect">
            <a:avLst/>
          </a:prstGeom>
          <a:noFill/>
        </p:spPr>
        <p:txBody>
          <a:bodyPr wrap="square">
            <a:spAutoFit/>
          </a:bodyPr>
          <a:lstStyle/>
          <a:p>
            <a:pPr rtl="0">
              <a:spcBef>
                <a:spcPts val="0"/>
              </a:spcBef>
              <a:spcAft>
                <a:spcPts val="1200"/>
              </a:spcAft>
            </a:pPr>
            <a:r>
              <a:rPr lang="en-US" sz="2900" b="1" i="0" u="none" strike="noStrike" dirty="0">
                <a:solidFill>
                  <a:srgbClr val="C27BA0"/>
                </a:solidFill>
                <a:effectLst/>
                <a:latin typeface="Arial" panose="020B0604020202020204" pitchFamily="34" charset="0"/>
              </a:rPr>
              <a:t>The Game</a:t>
            </a:r>
            <a:endParaRPr lang="en-US" sz="2900" b="1" dirty="0">
              <a:effectLst/>
            </a:endParaRPr>
          </a:p>
          <a:p>
            <a:pPr marL="457200" indent="-457200" rtl="0" fontAlgn="base">
              <a:spcBef>
                <a:spcPts val="0"/>
              </a:spcBef>
              <a:spcAft>
                <a:spcPts val="0"/>
              </a:spcAft>
              <a:buFont typeface="Wingdings" panose="05000000000000000000" pitchFamily="2" charset="2"/>
              <a:buChar char="Ø"/>
            </a:pPr>
            <a:r>
              <a:rPr lang="en-US" sz="2900" b="0" i="0" u="none" strike="noStrike" dirty="0">
                <a:effectLst/>
                <a:latin typeface="Arial" panose="020B0604020202020204" pitchFamily="34" charset="0"/>
              </a:rPr>
              <a:t>Begins with an aggressive insult.</a:t>
            </a:r>
          </a:p>
          <a:p>
            <a:pPr marL="457200" indent="-457200" rtl="0" fontAlgn="base">
              <a:spcBef>
                <a:spcPts val="0"/>
              </a:spcBef>
              <a:spcAft>
                <a:spcPts val="0"/>
              </a:spcAft>
              <a:buFont typeface="Wingdings" panose="05000000000000000000" pitchFamily="2" charset="2"/>
              <a:buChar char="Ø"/>
            </a:pPr>
            <a:r>
              <a:rPr lang="en-US" sz="2900" b="0" i="0" u="none" strike="noStrike" dirty="0">
                <a:effectLst/>
                <a:latin typeface="Arial" panose="020B0604020202020204" pitchFamily="34" charset="0"/>
              </a:rPr>
              <a:t>The competition if most often between but not limited to two participants.</a:t>
            </a:r>
          </a:p>
          <a:p>
            <a:pPr marL="457200" indent="-457200" rtl="0" fontAlgn="base">
              <a:spcBef>
                <a:spcPts val="0"/>
              </a:spcBef>
              <a:spcAft>
                <a:spcPts val="0"/>
              </a:spcAft>
              <a:buFont typeface="Wingdings" panose="05000000000000000000" pitchFamily="2" charset="2"/>
              <a:buChar char="Ø"/>
            </a:pPr>
            <a:r>
              <a:rPr lang="en-US" sz="2900" b="0" i="0" u="none" strike="noStrike" dirty="0">
                <a:effectLst/>
                <a:latin typeface="Arial" panose="020B0604020202020204" pitchFamily="34" charset="0"/>
              </a:rPr>
              <a:t>The player who achieves the best retort, and who wins this subtle cursing game is signaled by the undoing of the opponent’s mental calm.</a:t>
            </a:r>
          </a:p>
          <a:p>
            <a:pPr marL="457200" indent="-457200" rtl="0" fontAlgn="base">
              <a:spcBef>
                <a:spcPts val="0"/>
              </a:spcBef>
              <a:spcAft>
                <a:spcPts val="1200"/>
              </a:spcAft>
              <a:buFont typeface="Wingdings" panose="05000000000000000000" pitchFamily="2" charset="2"/>
              <a:buChar char="Ø"/>
            </a:pPr>
            <a:r>
              <a:rPr lang="en-US" sz="2900" b="0" i="0" u="none" strike="noStrike" dirty="0">
                <a:effectLst/>
                <a:latin typeface="Arial" panose="020B0604020202020204" pitchFamily="34" charset="0"/>
              </a:rPr>
              <a:t>The “winner” feels a sense of accomplishment at finding the right combination of insults and derogatory terms to cause true anguish to the other person.</a:t>
            </a:r>
          </a:p>
        </p:txBody>
      </p:sp>
      <p:sp>
        <p:nvSpPr>
          <p:cNvPr id="27" name="TextBox 26">
            <a:extLst>
              <a:ext uri="{FF2B5EF4-FFF2-40B4-BE49-F238E27FC236}">
                <a16:creationId xmlns:a16="http://schemas.microsoft.com/office/drawing/2014/main" id="{C46EB557-4B7B-4AC6-8EAE-E1FCEDFDE7A9}"/>
              </a:ext>
            </a:extLst>
          </p:cNvPr>
          <p:cNvSpPr txBox="1"/>
          <p:nvPr/>
        </p:nvSpPr>
        <p:spPr>
          <a:xfrm>
            <a:off x="20056250" y="10043422"/>
            <a:ext cx="6405123" cy="5601533"/>
          </a:xfrm>
          <a:prstGeom prst="rect">
            <a:avLst/>
          </a:prstGeom>
          <a:noFill/>
        </p:spPr>
        <p:txBody>
          <a:bodyPr wrap="square">
            <a:spAutoFit/>
          </a:bodyPr>
          <a:lstStyle/>
          <a:p>
            <a:pPr rtl="0">
              <a:spcBef>
                <a:spcPts val="0"/>
              </a:spcBef>
              <a:spcAft>
                <a:spcPts val="1200"/>
              </a:spcAft>
            </a:pPr>
            <a:r>
              <a:rPr lang="en-US" sz="2900" b="1" i="0" u="none" strike="noStrike" dirty="0">
                <a:solidFill>
                  <a:srgbClr val="C27BA0"/>
                </a:solidFill>
                <a:effectLst/>
                <a:latin typeface="Arial" panose="020B0604020202020204" pitchFamily="34" charset="0"/>
              </a:rPr>
              <a:t>Analysis</a:t>
            </a:r>
            <a:endParaRPr lang="en-US" sz="2900" b="1" dirty="0">
              <a:effectLst/>
            </a:endParaRPr>
          </a:p>
          <a:p>
            <a:pPr marL="457200" indent="-457200" rtl="0" fontAlgn="base">
              <a:spcBef>
                <a:spcPts val="0"/>
              </a:spcBef>
              <a:spcAft>
                <a:spcPts val="0"/>
              </a:spcAft>
              <a:buFont typeface="Wingdings" panose="05000000000000000000" pitchFamily="2" charset="2"/>
              <a:buChar char="Ø"/>
            </a:pPr>
            <a:r>
              <a:rPr lang="en-US" sz="2900" b="0" i="0" u="none" strike="noStrike" dirty="0">
                <a:effectLst/>
                <a:latin typeface="Arial" panose="020B0604020202020204" pitchFamily="34" charset="0"/>
              </a:rPr>
              <a:t>The competitive cursing is played out within the Transition stage of the ritual.</a:t>
            </a:r>
          </a:p>
          <a:p>
            <a:pPr marL="457200" indent="-457200" rtl="0" fontAlgn="base">
              <a:spcBef>
                <a:spcPts val="0"/>
              </a:spcBef>
              <a:spcAft>
                <a:spcPts val="0"/>
              </a:spcAft>
              <a:buFont typeface="Wingdings" panose="05000000000000000000" pitchFamily="2" charset="2"/>
              <a:buChar char="Ø"/>
            </a:pPr>
            <a:r>
              <a:rPr lang="en-US" sz="2900" b="0" i="0" u="none" strike="noStrike" dirty="0">
                <a:effectLst/>
                <a:latin typeface="Arial" panose="020B0604020202020204" pitchFamily="34" charset="0"/>
              </a:rPr>
              <a:t>The anonymity aids to the freedom and encourages the competition.</a:t>
            </a:r>
          </a:p>
          <a:p>
            <a:pPr marL="457200" indent="-457200" rtl="0" fontAlgn="base">
              <a:spcBef>
                <a:spcPts val="0"/>
              </a:spcBef>
              <a:spcAft>
                <a:spcPts val="0"/>
              </a:spcAft>
              <a:buFont typeface="Wingdings" panose="05000000000000000000" pitchFamily="2" charset="2"/>
              <a:buChar char="Ø"/>
            </a:pPr>
            <a:r>
              <a:rPr lang="en-US" sz="2900" b="0" i="0" u="none" strike="noStrike" dirty="0">
                <a:effectLst/>
                <a:latin typeface="Arial" panose="020B0604020202020204" pitchFamily="34" charset="0"/>
              </a:rPr>
              <a:t>Unanimously my male participants all use derogatory insults as a way to compete at offensiveness.</a:t>
            </a:r>
          </a:p>
          <a:p>
            <a:pPr marL="914400" lvl="1" indent="-457200" rtl="0" fontAlgn="base">
              <a:spcBef>
                <a:spcPts val="0"/>
              </a:spcBef>
              <a:spcAft>
                <a:spcPts val="0"/>
              </a:spcAft>
              <a:buFont typeface="Wingdings" panose="05000000000000000000" pitchFamily="2" charset="2"/>
              <a:buChar char="Ø"/>
            </a:pPr>
            <a:r>
              <a:rPr lang="en-US" sz="2900" b="0" i="0" u="none" strike="noStrike" dirty="0">
                <a:effectLst/>
                <a:latin typeface="Arial" panose="020B0604020202020204" pitchFamily="34" charset="0"/>
              </a:rPr>
              <a:t>The most effective derogatory terms target race, ethnicity, and sexuality</a:t>
            </a:r>
          </a:p>
        </p:txBody>
      </p:sp>
      <p:sp>
        <p:nvSpPr>
          <p:cNvPr id="29" name="TextBox 28">
            <a:extLst>
              <a:ext uri="{FF2B5EF4-FFF2-40B4-BE49-F238E27FC236}">
                <a16:creationId xmlns:a16="http://schemas.microsoft.com/office/drawing/2014/main" id="{19BD5D56-D57C-4422-B58E-B26E1A3690A8}"/>
              </a:ext>
            </a:extLst>
          </p:cNvPr>
          <p:cNvSpPr txBox="1"/>
          <p:nvPr/>
        </p:nvSpPr>
        <p:spPr>
          <a:xfrm>
            <a:off x="14069961" y="17239992"/>
            <a:ext cx="13896108" cy="923330"/>
          </a:xfrm>
          <a:prstGeom prst="rect">
            <a:avLst/>
          </a:prstGeom>
          <a:noFill/>
        </p:spPr>
        <p:txBody>
          <a:bodyPr wrap="square">
            <a:spAutoFit/>
          </a:bodyPr>
          <a:lstStyle/>
          <a:p>
            <a:r>
              <a:rPr lang="en-US" sz="5400" b="1" i="0" u="none" strike="noStrike" dirty="0">
                <a:effectLst/>
                <a:latin typeface="Arial" panose="020B0604020202020204" pitchFamily="34" charset="0"/>
              </a:rPr>
              <a:t>Protection of th</a:t>
            </a:r>
            <a:r>
              <a:rPr lang="en-US" sz="5400" b="1" dirty="0">
                <a:latin typeface="Arial" panose="020B0604020202020204" pitchFamily="34" charset="0"/>
              </a:rPr>
              <a:t>e</a:t>
            </a:r>
            <a:r>
              <a:rPr lang="en-US" sz="5400" b="1" i="0" u="none" strike="noStrike" dirty="0">
                <a:effectLst/>
                <a:latin typeface="Arial" panose="020B0604020202020204" pitchFamily="34" charset="0"/>
              </a:rPr>
              <a:t> Ritual</a:t>
            </a:r>
            <a:endParaRPr lang="en-US" sz="5400" b="1" dirty="0"/>
          </a:p>
        </p:txBody>
      </p:sp>
      <p:sp>
        <p:nvSpPr>
          <p:cNvPr id="30" name="TextBox 29">
            <a:extLst>
              <a:ext uri="{FF2B5EF4-FFF2-40B4-BE49-F238E27FC236}">
                <a16:creationId xmlns:a16="http://schemas.microsoft.com/office/drawing/2014/main" id="{5F8018D4-ADA6-45E6-9518-90EA47919FA3}"/>
              </a:ext>
            </a:extLst>
          </p:cNvPr>
          <p:cNvSpPr txBox="1"/>
          <p:nvPr/>
        </p:nvSpPr>
        <p:spPr>
          <a:xfrm>
            <a:off x="13875080" y="18163322"/>
            <a:ext cx="12948020" cy="8002191"/>
          </a:xfrm>
          <a:prstGeom prst="rect">
            <a:avLst/>
          </a:prstGeom>
          <a:noFill/>
        </p:spPr>
        <p:txBody>
          <a:bodyPr wrap="square">
            <a:spAutoFit/>
          </a:bodyPr>
          <a:lstStyle/>
          <a:p>
            <a:pPr rtl="0" fontAlgn="base">
              <a:spcBef>
                <a:spcPts val="0"/>
              </a:spcBef>
              <a:spcAft>
                <a:spcPts val="1200"/>
              </a:spcAft>
              <a:buFont typeface="+mj-lt"/>
              <a:buAutoNum type="arabicPeriod"/>
            </a:pPr>
            <a:r>
              <a:rPr lang="en-US" sz="2900" b="1" i="0" u="none" strike="noStrike" dirty="0">
                <a:solidFill>
                  <a:srgbClr val="C27BA0"/>
                </a:solidFill>
                <a:effectLst/>
                <a:latin typeface="Arial" panose="020B0604020202020204" pitchFamily="34" charset="0"/>
              </a:rPr>
              <a:t>Creating a new language standard</a:t>
            </a:r>
          </a:p>
          <a:p>
            <a:pPr marL="914400" lvl="1" indent="-457200" fontAlgn="base">
              <a:spcAft>
                <a:spcPts val="1200"/>
              </a:spcAft>
              <a:buFont typeface="Wingdings" panose="05000000000000000000" pitchFamily="2" charset="2"/>
              <a:buChar char="Ø"/>
            </a:pPr>
            <a:r>
              <a:rPr lang="en-US" sz="2900" b="0" i="0" u="none" strike="noStrike" dirty="0">
                <a:solidFill>
                  <a:srgbClr val="000000"/>
                </a:solidFill>
                <a:effectLst/>
                <a:latin typeface="Arial" panose="020B0604020202020204" pitchFamily="34" charset="0"/>
              </a:rPr>
              <a:t>Through frequent and consistent use of toxic language these participants create a new status quo within these boundaries. Human nature dictates that rarely will someone sit quietly and accept a constant stream of offensive insults, without either leaving or responding with a similar level of aggression. This makes it hard for gamers not to use the language when faced with an unending tide of cursing and derogatory terms.</a:t>
            </a:r>
            <a:endParaRPr lang="en-US" sz="2900" b="0" i="0" u="none" strike="noStrike" dirty="0">
              <a:effectLst/>
              <a:latin typeface="Arial" panose="020B0604020202020204" pitchFamily="34" charset="0"/>
            </a:endParaRPr>
          </a:p>
          <a:p>
            <a:pPr rtl="0" fontAlgn="base">
              <a:spcBef>
                <a:spcPts val="0"/>
              </a:spcBef>
              <a:spcAft>
                <a:spcPts val="1200"/>
              </a:spcAft>
              <a:buFont typeface="+mj-lt"/>
              <a:buAutoNum type="arabicPeriod"/>
            </a:pPr>
            <a:r>
              <a:rPr lang="en-US" sz="2900" b="1" i="0" u="none" strike="noStrike" dirty="0">
                <a:solidFill>
                  <a:srgbClr val="C27BA0"/>
                </a:solidFill>
                <a:effectLst/>
                <a:latin typeface="Arial" panose="020B0604020202020204" pitchFamily="34" charset="0"/>
              </a:rPr>
              <a:t>Depersonalization</a:t>
            </a:r>
          </a:p>
          <a:p>
            <a:pPr marL="914400" lvl="1" indent="-457200" fontAlgn="base">
              <a:spcAft>
                <a:spcPts val="1200"/>
              </a:spcAft>
              <a:buFont typeface="Wingdings" panose="05000000000000000000" pitchFamily="2" charset="2"/>
              <a:buChar char="Ø"/>
            </a:pPr>
            <a:r>
              <a:rPr lang="en-US" sz="2900" b="0" i="0" u="none" strike="noStrike" dirty="0">
                <a:solidFill>
                  <a:srgbClr val="000000"/>
                </a:solidFill>
                <a:effectLst/>
                <a:latin typeface="Arial" panose="020B0604020202020204" pitchFamily="34" charset="0"/>
              </a:rPr>
              <a:t>The terms and phrases lose their danger, and become less personal, it’s no longer a personal attack but encourages participation in the “culture”.</a:t>
            </a:r>
            <a:endParaRPr lang="en-US" sz="2900" dirty="0">
              <a:latin typeface="Arial" panose="020B0604020202020204" pitchFamily="34" charset="0"/>
            </a:endParaRPr>
          </a:p>
          <a:p>
            <a:pPr rtl="0" fontAlgn="base">
              <a:spcBef>
                <a:spcPts val="0"/>
              </a:spcBef>
              <a:spcAft>
                <a:spcPts val="1200"/>
              </a:spcAft>
              <a:buFont typeface="+mj-lt"/>
              <a:buAutoNum type="arabicPeriod"/>
            </a:pPr>
            <a:r>
              <a:rPr lang="en-US" sz="2900" b="0" i="0" u="none" strike="noStrike" dirty="0">
                <a:solidFill>
                  <a:srgbClr val="C27BA0"/>
                </a:solidFill>
                <a:effectLst/>
                <a:latin typeface="Arial" panose="020B0604020202020204" pitchFamily="34" charset="0"/>
              </a:rPr>
              <a:t> </a:t>
            </a:r>
            <a:r>
              <a:rPr lang="en-US" sz="2900" b="1" i="0" u="none" strike="noStrike" dirty="0">
                <a:solidFill>
                  <a:srgbClr val="C27BA0"/>
                </a:solidFill>
                <a:effectLst/>
                <a:latin typeface="Arial" panose="020B0604020202020204" pitchFamily="34" charset="0"/>
              </a:rPr>
              <a:t>Hostile response against complaints </a:t>
            </a:r>
          </a:p>
          <a:p>
            <a:pPr marL="914400" indent="-457200" fontAlgn="base">
              <a:buFont typeface="Wingdings" panose="05000000000000000000" pitchFamily="2" charset="2"/>
              <a:buChar char="Ø"/>
            </a:pPr>
            <a:r>
              <a:rPr lang="en-US" sz="2900" b="0" i="0" u="none" strike="noStrike" dirty="0">
                <a:solidFill>
                  <a:srgbClr val="000000"/>
                </a:solidFill>
                <a:effectLst/>
                <a:latin typeface="Arial" panose="020B0604020202020204" pitchFamily="34" charset="0"/>
              </a:rPr>
              <a:t> When a player raises a complaint or concern with specifically the language used, they face almost instantaneous ridicule and increased aggression from other players. </a:t>
            </a:r>
          </a:p>
          <a:p>
            <a:pPr marL="914400" indent="-457200" rtl="0" fontAlgn="base">
              <a:spcBef>
                <a:spcPts val="0"/>
              </a:spcBef>
              <a:spcAft>
                <a:spcPts val="0"/>
              </a:spcAft>
              <a:buFont typeface="Wingdings" panose="05000000000000000000" pitchFamily="2" charset="2"/>
              <a:buChar char="Ø"/>
            </a:pPr>
            <a:r>
              <a:rPr lang="en-US" sz="2900" b="0" i="0" u="none" strike="noStrike" dirty="0">
                <a:solidFill>
                  <a:srgbClr val="000000"/>
                </a:solidFill>
                <a:effectLst/>
                <a:latin typeface="Arial" panose="020B0604020202020204" pitchFamily="34" charset="0"/>
              </a:rPr>
              <a:t>They become the target of competitive cursing.</a:t>
            </a:r>
          </a:p>
        </p:txBody>
      </p:sp>
      <p:sp>
        <p:nvSpPr>
          <p:cNvPr id="32" name="TextBox 31">
            <a:extLst>
              <a:ext uri="{FF2B5EF4-FFF2-40B4-BE49-F238E27FC236}">
                <a16:creationId xmlns:a16="http://schemas.microsoft.com/office/drawing/2014/main" id="{4C69B6E7-2045-426A-877D-1CDE516B4C9E}"/>
              </a:ext>
            </a:extLst>
          </p:cNvPr>
          <p:cNvSpPr txBox="1"/>
          <p:nvPr/>
        </p:nvSpPr>
        <p:spPr>
          <a:xfrm>
            <a:off x="14069961" y="26350179"/>
            <a:ext cx="13980694" cy="1477328"/>
          </a:xfrm>
          <a:prstGeom prst="rect">
            <a:avLst/>
          </a:prstGeom>
          <a:noFill/>
        </p:spPr>
        <p:txBody>
          <a:bodyPr wrap="square">
            <a:spAutoFit/>
          </a:bodyPr>
          <a:lstStyle/>
          <a:p>
            <a:pPr rtl="0">
              <a:spcBef>
                <a:spcPts val="0"/>
              </a:spcBef>
              <a:spcAft>
                <a:spcPts val="0"/>
              </a:spcAft>
            </a:pPr>
            <a:r>
              <a:rPr lang="en-US" sz="5400" b="1" i="0" u="none" strike="noStrike" dirty="0">
                <a:effectLst/>
                <a:latin typeface="Arial" panose="020B0604020202020204" pitchFamily="34" charset="0"/>
              </a:rPr>
              <a:t>Mental Impacts</a:t>
            </a:r>
            <a:endParaRPr lang="en-US" sz="5400" b="1" dirty="0">
              <a:effectLst/>
            </a:endParaRPr>
          </a:p>
          <a:p>
            <a:br>
              <a:rPr lang="en-US" dirty="0"/>
            </a:br>
            <a:endParaRPr lang="en-US" dirty="0"/>
          </a:p>
        </p:txBody>
      </p:sp>
      <p:sp>
        <p:nvSpPr>
          <p:cNvPr id="34" name="TextBox 33">
            <a:extLst>
              <a:ext uri="{FF2B5EF4-FFF2-40B4-BE49-F238E27FC236}">
                <a16:creationId xmlns:a16="http://schemas.microsoft.com/office/drawing/2014/main" id="{4B9CDB3F-27FC-44CC-AC96-A1F5BA0C58A5}"/>
              </a:ext>
            </a:extLst>
          </p:cNvPr>
          <p:cNvSpPr txBox="1"/>
          <p:nvPr/>
        </p:nvSpPr>
        <p:spPr>
          <a:xfrm>
            <a:off x="13716000" y="27210744"/>
            <a:ext cx="13081617" cy="9017853"/>
          </a:xfrm>
          <a:prstGeom prst="rect">
            <a:avLst/>
          </a:prstGeom>
          <a:noFill/>
        </p:spPr>
        <p:txBody>
          <a:bodyPr wrap="square">
            <a:spAutoFit/>
          </a:bodyPr>
          <a:lstStyle/>
          <a:p>
            <a:pPr fontAlgn="base">
              <a:buFont typeface="Arial" panose="020B0604020202020204" pitchFamily="34" charset="0"/>
              <a:buChar char="•"/>
            </a:pPr>
            <a:r>
              <a:rPr lang="en-US" sz="2900" b="1" i="0" u="none" strike="noStrike" dirty="0">
                <a:solidFill>
                  <a:srgbClr val="C27BA0"/>
                </a:solidFill>
                <a:effectLst/>
                <a:latin typeface="Arial" panose="020B0604020202020204" pitchFamily="34" charset="0"/>
              </a:rPr>
              <a:t>Stress and Anger Relief</a:t>
            </a:r>
            <a:endParaRPr lang="en-US" sz="2900" b="1" i="0" u="none" strike="noStrike" dirty="0">
              <a:effectLst/>
              <a:latin typeface="Arial" panose="020B0604020202020204" pitchFamily="34" charset="0"/>
            </a:endParaRPr>
          </a:p>
          <a:p>
            <a:pPr marL="742950" lvl="1" indent="-285750" rtl="0" fontAlgn="base">
              <a:spcBef>
                <a:spcPts val="0"/>
              </a:spcBef>
              <a:spcAft>
                <a:spcPts val="0"/>
              </a:spcAft>
              <a:buFont typeface="Arial" panose="020B0604020202020204" pitchFamily="34" charset="0"/>
              <a:buChar char="•"/>
            </a:pPr>
            <a:r>
              <a:rPr lang="en-US" sz="2900" b="0" i="0" u="none" strike="noStrike" dirty="0">
                <a:solidFill>
                  <a:srgbClr val="000000"/>
                </a:solidFill>
                <a:effectLst/>
                <a:latin typeface="Arial" panose="020B0604020202020204" pitchFamily="34" charset="0"/>
              </a:rPr>
              <a:t>When asked the question “how has this culture changed you if at all?”, the </a:t>
            </a:r>
            <a:r>
              <a:rPr lang="en-US" sz="2900" dirty="0">
                <a:solidFill>
                  <a:srgbClr val="000000"/>
                </a:solidFill>
                <a:latin typeface="Arial" panose="020B0604020202020204" pitchFamily="34" charset="0"/>
              </a:rPr>
              <a:t>biggest emphasis was n stress release through the ritual, </a:t>
            </a:r>
            <a:r>
              <a:rPr lang="en-US" sz="2900" b="0" i="0" u="none" strike="noStrike" dirty="0">
                <a:solidFill>
                  <a:srgbClr val="000000"/>
                </a:solidFill>
                <a:effectLst/>
                <a:latin typeface="Arial" panose="020B0604020202020204" pitchFamily="34" charset="0"/>
              </a:rPr>
              <a:t>mentioning lasting effects of feeling calmer.  </a:t>
            </a:r>
          </a:p>
          <a:p>
            <a:pPr marL="742950" lvl="1" indent="-285750" rtl="0" fontAlgn="base">
              <a:spcBef>
                <a:spcPts val="0"/>
              </a:spcBef>
              <a:spcAft>
                <a:spcPts val="0"/>
              </a:spcAft>
              <a:buFont typeface="Arial" panose="020B0604020202020204" pitchFamily="34" charset="0"/>
              <a:buChar char="•"/>
            </a:pPr>
            <a:r>
              <a:rPr lang="en-US" sz="2900" b="0" i="0" u="none" strike="noStrike" dirty="0">
                <a:solidFill>
                  <a:srgbClr val="000000"/>
                </a:solidFill>
                <a:effectLst/>
                <a:latin typeface="Arial" panose="020B0604020202020204" pitchFamily="34" charset="0"/>
              </a:rPr>
              <a:t>The boundaries of the online gaming landscape provide a “safe space” to perform objectifying, and aggressive language while suspending the moral norm’s of the physical world. </a:t>
            </a:r>
          </a:p>
          <a:p>
            <a:pPr marL="742950" lvl="1" indent="-285750" rtl="0" fontAlgn="base">
              <a:spcBef>
                <a:spcPts val="0"/>
              </a:spcBef>
              <a:spcAft>
                <a:spcPts val="0"/>
              </a:spcAft>
              <a:buFont typeface="Arial" panose="020B0604020202020204" pitchFamily="34" charset="0"/>
              <a:buChar char="•"/>
            </a:pPr>
            <a:r>
              <a:rPr lang="en-US" sz="2900" b="0" i="0" u="none" strike="noStrike" dirty="0">
                <a:solidFill>
                  <a:srgbClr val="000000"/>
                </a:solidFill>
                <a:effectLst/>
                <a:latin typeface="Arial" panose="020B0604020202020204" pitchFamily="34" charset="0"/>
              </a:rPr>
              <a:t>The gamers are able to release aggression and stress in an aggressive but not physically violent or public way. </a:t>
            </a:r>
          </a:p>
          <a:p>
            <a:pPr fontAlgn="base">
              <a:buFont typeface="Arial" panose="020B0604020202020204" pitchFamily="34" charset="0"/>
              <a:buChar char="•"/>
            </a:pPr>
            <a:r>
              <a:rPr lang="en-US" sz="2900" b="1" i="0" u="none" strike="noStrike" dirty="0">
                <a:solidFill>
                  <a:srgbClr val="C27BA0"/>
                </a:solidFill>
                <a:effectLst/>
                <a:latin typeface="Arial" panose="020B0604020202020204" pitchFamily="34" charset="0"/>
              </a:rPr>
              <a:t>Depersonalization of Socially Charged Terms</a:t>
            </a:r>
            <a:endParaRPr lang="en-US" sz="2900" b="1" i="0" u="none" strike="noStrike" dirty="0">
              <a:solidFill>
                <a:srgbClr val="000000"/>
              </a:solidFill>
              <a:effectLst/>
              <a:latin typeface="Arial" panose="020B0604020202020204" pitchFamily="34" charset="0"/>
            </a:endParaRPr>
          </a:p>
          <a:p>
            <a:pPr marL="742950" lvl="1" indent="-285750" rtl="0" fontAlgn="base">
              <a:spcBef>
                <a:spcPts val="0"/>
              </a:spcBef>
              <a:spcAft>
                <a:spcPts val="0"/>
              </a:spcAft>
              <a:buFont typeface="Arial" panose="020B0604020202020204" pitchFamily="34" charset="0"/>
              <a:buChar char="•"/>
            </a:pPr>
            <a:r>
              <a:rPr lang="en-US" sz="2900" b="0" i="0" u="none" strike="noStrike" dirty="0">
                <a:solidFill>
                  <a:srgbClr val="000000"/>
                </a:solidFill>
                <a:effectLst/>
                <a:latin typeface="Arial" panose="020B0604020202020204" pitchFamily="34" charset="0"/>
              </a:rPr>
              <a:t> Although people engaging in this ritual tend to lose sensitivity to derogatory terms, this also means they lose the negative effects of being triggered by or taking personal language of this nature. </a:t>
            </a:r>
          </a:p>
          <a:p>
            <a:pPr marL="742950" lvl="1" indent="-285750" rtl="0" fontAlgn="base">
              <a:spcBef>
                <a:spcPts val="0"/>
              </a:spcBef>
              <a:spcAft>
                <a:spcPts val="0"/>
              </a:spcAft>
              <a:buFont typeface="Arial" panose="020B0604020202020204" pitchFamily="34" charset="0"/>
              <a:buChar char="•"/>
            </a:pPr>
            <a:r>
              <a:rPr lang="en-US" sz="2900" b="0" i="0" u="none" strike="noStrike" dirty="0">
                <a:solidFill>
                  <a:srgbClr val="000000"/>
                </a:solidFill>
                <a:effectLst/>
                <a:latin typeface="Arial" panose="020B0604020202020204" pitchFamily="34" charset="0"/>
              </a:rPr>
              <a:t>Equipping gamers with a higher tolerance for triggering language. </a:t>
            </a:r>
          </a:p>
          <a:p>
            <a:pPr fontAlgn="base">
              <a:buFont typeface="Arial" panose="020B0604020202020204" pitchFamily="34" charset="0"/>
              <a:buChar char="•"/>
            </a:pPr>
            <a:r>
              <a:rPr lang="en-US" sz="2900" b="1" i="0" u="none" strike="noStrike" dirty="0">
                <a:solidFill>
                  <a:srgbClr val="C27BA0"/>
                </a:solidFill>
                <a:effectLst/>
                <a:latin typeface="Arial" panose="020B0604020202020204" pitchFamily="34" charset="0"/>
              </a:rPr>
              <a:t>Desensitization</a:t>
            </a:r>
            <a:endParaRPr lang="en-US" sz="2900" b="1" i="0" u="none" strike="noStrike" dirty="0">
              <a:solidFill>
                <a:srgbClr val="000000"/>
              </a:solidFill>
              <a:effectLst/>
              <a:latin typeface="Arial" panose="020B0604020202020204" pitchFamily="34" charset="0"/>
            </a:endParaRPr>
          </a:p>
          <a:p>
            <a:pPr marL="742950" lvl="1" indent="-285750" rtl="0" fontAlgn="base">
              <a:spcBef>
                <a:spcPts val="0"/>
              </a:spcBef>
              <a:spcAft>
                <a:spcPts val="0"/>
              </a:spcAft>
              <a:buFont typeface="Arial" panose="020B0604020202020204" pitchFamily="34" charset="0"/>
              <a:buChar char="•"/>
            </a:pPr>
            <a:r>
              <a:rPr lang="en-US" sz="2900" b="0" i="0" u="none" strike="noStrike" dirty="0">
                <a:solidFill>
                  <a:srgbClr val="000000"/>
                </a:solidFill>
                <a:effectLst/>
                <a:latin typeface="Arial" panose="020B0604020202020204" pitchFamily="34" charset="0"/>
              </a:rPr>
              <a:t>While desensitization helps avoid hostile escalations, it also encourages incorporation of offensive language into everyday speech. </a:t>
            </a:r>
          </a:p>
          <a:p>
            <a:pPr marL="742950" lvl="1" indent="-285750" rtl="0" fontAlgn="base">
              <a:spcBef>
                <a:spcPts val="0"/>
              </a:spcBef>
              <a:spcAft>
                <a:spcPts val="0"/>
              </a:spcAft>
              <a:buFont typeface="Arial" panose="020B0604020202020204" pitchFamily="34" charset="0"/>
              <a:buChar char="•"/>
            </a:pPr>
            <a:r>
              <a:rPr lang="en-US" sz="2900" b="0" i="0" u="none" strike="noStrike" dirty="0">
                <a:solidFill>
                  <a:srgbClr val="000000"/>
                </a:solidFill>
                <a:effectLst/>
                <a:latin typeface="Arial" panose="020B0604020202020204" pitchFamily="34" charset="0"/>
              </a:rPr>
              <a:t>While this does vary by individual case, there is a in my interviews I detected a visible relationship between increased participation in the gaming ritual, and increased everyday offensive language use. </a:t>
            </a:r>
          </a:p>
        </p:txBody>
      </p:sp>
      <p:pic>
        <p:nvPicPr>
          <p:cNvPr id="1030" name="Picture 6">
            <a:extLst>
              <a:ext uri="{FF2B5EF4-FFF2-40B4-BE49-F238E27FC236}">
                <a16:creationId xmlns:a16="http://schemas.microsoft.com/office/drawing/2014/main" id="{01ADD2F4-AB3D-461D-8636-1774778181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131" y="4042348"/>
            <a:ext cx="5704250" cy="478186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FB785C71-B1E1-4345-A3B7-79E82706A35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92362" y="4461530"/>
            <a:ext cx="6336329" cy="39434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047471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260</TotalTime>
  <Words>1106</Words>
  <Application>Microsoft Office PowerPoint</Application>
  <PresentationFormat>Custom</PresentationFormat>
  <Paragraphs>70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 Char</dc:creator>
  <cp:lastModifiedBy>Char Char</cp:lastModifiedBy>
  <cp:revision>12</cp:revision>
  <dcterms:created xsi:type="dcterms:W3CDTF">2022-04-25T03:29:55Z</dcterms:created>
  <dcterms:modified xsi:type="dcterms:W3CDTF">2022-04-26T01:14:15Z</dcterms:modified>
</cp:coreProperties>
</file>