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4e328e748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4e328e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67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p:txBody>
      </p:sp>
      <p:sp>
        <p:nvSpPr>
          <p:cNvPr id="11" name="Google Shape;11;p2"/>
          <p:cNvSpPr txBox="1"/>
          <p:nvPr>
            <p:ph idx="1" type="subTitle"/>
          </p:nvPr>
        </p:nvSpPr>
        <p:spPr>
          <a:xfrm>
            <a:off x="1496160" y="18138400"/>
            <a:ext cx="40899000" cy="5072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64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p:nvPr>
            <p:ph idx="1" type="body"/>
          </p:nvPr>
        </p:nvSpPr>
        <p:spPr>
          <a:xfrm>
            <a:off x="1496160" y="20174240"/>
            <a:ext cx="40899000" cy="8325000"/>
          </a:xfrm>
          <a:prstGeom prst="rect">
            <a:avLst/>
          </a:prstGeom>
        </p:spPr>
        <p:txBody>
          <a:bodyPr anchorCtr="0" anchor="t" bIns="487600" lIns="487600" spcFirstLastPara="1" rIns="487600" wrap="square" tIns="487600">
            <a:normAutofit/>
          </a:bodyPr>
          <a:lstStyle>
            <a:lvl1pPr indent="-838200" lvl="0" marL="457200" algn="ctr">
              <a:spcBef>
                <a:spcPts val="0"/>
              </a:spcBef>
              <a:spcAft>
                <a:spcPts val="0"/>
              </a:spcAft>
              <a:buSzPts val="9600"/>
              <a:buChar char="●"/>
              <a:defRPr/>
            </a:lvl1pPr>
            <a:lvl2pPr indent="-704850" lvl="1" marL="914400" algn="ctr">
              <a:spcBef>
                <a:spcPts val="0"/>
              </a:spcBef>
              <a:spcAft>
                <a:spcPts val="0"/>
              </a:spcAft>
              <a:buSzPts val="7500"/>
              <a:buChar char="○"/>
              <a:defRPr/>
            </a:lvl2pPr>
            <a:lvl3pPr indent="-704850" lvl="2" marL="1371600" algn="ctr">
              <a:spcBef>
                <a:spcPts val="0"/>
              </a:spcBef>
              <a:spcAft>
                <a:spcPts val="0"/>
              </a:spcAft>
              <a:buSzPts val="7500"/>
              <a:buChar char="■"/>
              <a:defRPr/>
            </a:lvl3pPr>
            <a:lvl4pPr indent="-704850" lvl="3" marL="1828800" algn="ctr">
              <a:spcBef>
                <a:spcPts val="0"/>
              </a:spcBef>
              <a:spcAft>
                <a:spcPts val="0"/>
              </a:spcAft>
              <a:buSzPts val="7500"/>
              <a:buChar char="●"/>
              <a:defRPr/>
            </a:lvl4pPr>
            <a:lvl5pPr indent="-704850" lvl="4" marL="2286000" algn="ctr">
              <a:spcBef>
                <a:spcPts val="0"/>
              </a:spcBef>
              <a:spcAft>
                <a:spcPts val="0"/>
              </a:spcAft>
              <a:buSzPts val="7500"/>
              <a:buChar char="○"/>
              <a:defRPr/>
            </a:lvl5pPr>
            <a:lvl6pPr indent="-704850" lvl="5" marL="2743200" algn="ctr">
              <a:spcBef>
                <a:spcPts val="0"/>
              </a:spcBef>
              <a:spcAft>
                <a:spcPts val="0"/>
              </a:spcAft>
              <a:buSzPts val="7500"/>
              <a:buChar char="■"/>
              <a:defRPr/>
            </a:lvl6pPr>
            <a:lvl7pPr indent="-704850" lvl="6" marL="3200400" algn="ctr">
              <a:spcBef>
                <a:spcPts val="0"/>
              </a:spcBef>
              <a:spcAft>
                <a:spcPts val="0"/>
              </a:spcAft>
              <a:buSzPts val="7500"/>
              <a:buChar char="●"/>
              <a:defRPr/>
            </a:lvl7pPr>
            <a:lvl8pPr indent="-704850" lvl="7" marL="3657600" algn="ctr">
              <a:spcBef>
                <a:spcPts val="0"/>
              </a:spcBef>
              <a:spcAft>
                <a:spcPts val="0"/>
              </a:spcAft>
              <a:buSzPts val="7500"/>
              <a:buChar char="○"/>
              <a:defRPr/>
            </a:lvl8pPr>
            <a:lvl9pPr indent="-704850" lvl="8" marL="4114800" algn="ctr">
              <a:spcBef>
                <a:spcPts val="0"/>
              </a:spcBef>
              <a:spcAft>
                <a:spcPts val="0"/>
              </a:spcAft>
              <a:buSzPts val="75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400"/>
          </a:xfrm>
          <a:prstGeom prst="rect">
            <a:avLst/>
          </a:prstGeom>
        </p:spPr>
        <p:txBody>
          <a:bodyPr anchorCtr="0" anchor="ctr" bIns="487600" lIns="487600" spcFirstLastPara="1" rIns="487600" wrap="square" tIns="48760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87600" lIns="487600" spcFirstLastPara="1" rIns="487600" wrap="square" tIns="487600">
            <a:norm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87600" lIns="487600" spcFirstLastPara="1" rIns="487600" wrap="square" tIns="487600">
            <a:norm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87600" lIns="487600" spcFirstLastPara="1" rIns="487600" wrap="square" tIns="487600">
            <a:norm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600"/>
          </a:xfrm>
          <a:prstGeom prst="rect">
            <a:avLst/>
          </a:prstGeom>
        </p:spPr>
        <p:txBody>
          <a:bodyPr anchorCtr="0" anchor="b" bIns="487600" lIns="487600" spcFirstLastPara="1" rIns="487600" wrap="square" tIns="4876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87600" lIns="487600" spcFirstLastPara="1" rIns="487600" wrap="square" tIns="487600">
            <a:normAutofit/>
          </a:bodyPr>
          <a:lstStyle>
            <a:lvl1pPr indent="-635000" lvl="0" marL="457200">
              <a:spcBef>
                <a:spcPts val="0"/>
              </a:spcBef>
              <a:spcAft>
                <a:spcPts val="0"/>
              </a:spcAft>
              <a:buSzPts val="6400"/>
              <a:buChar char="●"/>
              <a:defRPr sz="64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000"/>
          </a:xfrm>
          <a:prstGeom prst="rect">
            <a:avLst/>
          </a:prstGeom>
        </p:spPr>
        <p:txBody>
          <a:bodyPr anchorCtr="0" anchor="ctr" bIns="487600" lIns="487600" spcFirstLastPara="1" rIns="487600" wrap="square" tIns="48760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87600" lIns="487600" spcFirstLastPara="1" rIns="487600" wrap="square" tIns="487600">
            <a:norm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87600" lIns="487600" spcFirstLastPara="1" rIns="487600" wrap="square" tIns="487600">
            <a:normAutofit/>
          </a:bodyPr>
          <a:lstStyle>
            <a:lvl1pPr indent="-228600" lvl="0" marL="457200">
              <a:lnSpc>
                <a:spcPct val="100000"/>
              </a:lnSpc>
              <a:spcBef>
                <a:spcPts val="0"/>
              </a:spcBef>
              <a:spcAft>
                <a:spcPts val="0"/>
              </a:spcAft>
              <a:buSzPts val="96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a:lnSpc>
                <a:spcPct val="115000"/>
              </a:lnSpc>
              <a:spcBef>
                <a:spcPts val="0"/>
              </a:spcBef>
              <a:spcAft>
                <a:spcPts val="0"/>
              </a:spcAft>
              <a:buClr>
                <a:schemeClr val="dk2"/>
              </a:buClr>
              <a:buSzPts val="9600"/>
              <a:buChar char="●"/>
              <a:defRPr sz="9600">
                <a:solidFill>
                  <a:schemeClr val="dk2"/>
                </a:solidFill>
              </a:defRPr>
            </a:lvl1pPr>
            <a:lvl2pPr indent="-704850" lvl="1" marL="914400">
              <a:lnSpc>
                <a:spcPct val="115000"/>
              </a:lnSpc>
              <a:spcBef>
                <a:spcPts val="0"/>
              </a:spcBef>
              <a:spcAft>
                <a:spcPts val="0"/>
              </a:spcAft>
              <a:buClr>
                <a:schemeClr val="dk2"/>
              </a:buClr>
              <a:buSzPts val="7500"/>
              <a:buChar char="○"/>
              <a:defRPr sz="7500">
                <a:solidFill>
                  <a:schemeClr val="dk2"/>
                </a:solidFill>
              </a:defRPr>
            </a:lvl2pPr>
            <a:lvl3pPr indent="-704850" lvl="2" marL="1371600">
              <a:lnSpc>
                <a:spcPct val="115000"/>
              </a:lnSpc>
              <a:spcBef>
                <a:spcPts val="0"/>
              </a:spcBef>
              <a:spcAft>
                <a:spcPts val="0"/>
              </a:spcAft>
              <a:buClr>
                <a:schemeClr val="dk2"/>
              </a:buClr>
              <a:buSzPts val="7500"/>
              <a:buChar char="■"/>
              <a:defRPr sz="7500">
                <a:solidFill>
                  <a:schemeClr val="dk2"/>
                </a:solidFill>
              </a:defRPr>
            </a:lvl3pPr>
            <a:lvl4pPr indent="-704850" lvl="3" marL="1828800">
              <a:lnSpc>
                <a:spcPct val="115000"/>
              </a:lnSpc>
              <a:spcBef>
                <a:spcPts val="0"/>
              </a:spcBef>
              <a:spcAft>
                <a:spcPts val="0"/>
              </a:spcAft>
              <a:buClr>
                <a:schemeClr val="dk2"/>
              </a:buClr>
              <a:buSzPts val="7500"/>
              <a:buChar char="●"/>
              <a:defRPr sz="7500">
                <a:solidFill>
                  <a:schemeClr val="dk2"/>
                </a:solidFill>
              </a:defRPr>
            </a:lvl4pPr>
            <a:lvl5pPr indent="-704850" lvl="4" marL="2286000">
              <a:lnSpc>
                <a:spcPct val="115000"/>
              </a:lnSpc>
              <a:spcBef>
                <a:spcPts val="0"/>
              </a:spcBef>
              <a:spcAft>
                <a:spcPts val="0"/>
              </a:spcAft>
              <a:buClr>
                <a:schemeClr val="dk2"/>
              </a:buClr>
              <a:buSzPts val="7500"/>
              <a:buChar char="○"/>
              <a:defRPr sz="7500">
                <a:solidFill>
                  <a:schemeClr val="dk2"/>
                </a:solidFill>
              </a:defRPr>
            </a:lvl5pPr>
            <a:lvl6pPr indent="-704850" lvl="5" marL="2743200">
              <a:lnSpc>
                <a:spcPct val="115000"/>
              </a:lnSpc>
              <a:spcBef>
                <a:spcPts val="0"/>
              </a:spcBef>
              <a:spcAft>
                <a:spcPts val="0"/>
              </a:spcAft>
              <a:buClr>
                <a:schemeClr val="dk2"/>
              </a:buClr>
              <a:buSzPts val="7500"/>
              <a:buChar char="■"/>
              <a:defRPr sz="7500">
                <a:solidFill>
                  <a:schemeClr val="dk2"/>
                </a:solidFill>
              </a:defRPr>
            </a:lvl6pPr>
            <a:lvl7pPr indent="-704850" lvl="6" marL="3200400">
              <a:lnSpc>
                <a:spcPct val="115000"/>
              </a:lnSpc>
              <a:spcBef>
                <a:spcPts val="0"/>
              </a:spcBef>
              <a:spcAft>
                <a:spcPts val="0"/>
              </a:spcAft>
              <a:buClr>
                <a:schemeClr val="dk2"/>
              </a:buClr>
              <a:buSzPts val="7500"/>
              <a:buChar char="●"/>
              <a:defRPr sz="7500">
                <a:solidFill>
                  <a:schemeClr val="dk2"/>
                </a:solidFill>
              </a:defRPr>
            </a:lvl7pPr>
            <a:lvl8pPr indent="-704850" lvl="7" marL="3657600">
              <a:lnSpc>
                <a:spcPct val="115000"/>
              </a:lnSpc>
              <a:spcBef>
                <a:spcPts val="0"/>
              </a:spcBef>
              <a:spcAft>
                <a:spcPts val="0"/>
              </a:spcAft>
              <a:buClr>
                <a:schemeClr val="dk2"/>
              </a:buClr>
              <a:buSzPts val="7500"/>
              <a:buChar char="○"/>
              <a:defRPr sz="7500">
                <a:solidFill>
                  <a:schemeClr val="dk2"/>
                </a:solidFill>
              </a:defRPr>
            </a:lvl8pPr>
            <a:lvl9pPr indent="-704850" lvl="8" marL="4114800">
              <a:lnSpc>
                <a:spcPct val="115000"/>
              </a:lnSpc>
              <a:spcBef>
                <a:spcPts val="0"/>
              </a:spcBef>
              <a:spcAft>
                <a:spcPts val="0"/>
              </a:spcAft>
              <a:buClr>
                <a:schemeClr val="dk2"/>
              </a:buClr>
              <a:buSzPts val="7500"/>
              <a:buChar char="■"/>
              <a:defRPr sz="75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5.png"/><Relationship Id="rId13" Type="http://schemas.openxmlformats.org/officeDocument/2006/relationships/image" Target="../media/image8.png"/><Relationship Id="rId12"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png"/><Relationship Id="rId15" Type="http://schemas.openxmlformats.org/officeDocument/2006/relationships/image" Target="../media/image14.jpg"/><Relationship Id="rId14" Type="http://schemas.openxmlformats.org/officeDocument/2006/relationships/image" Target="../media/image13.png"/><Relationship Id="rId17" Type="http://schemas.openxmlformats.org/officeDocument/2006/relationships/image" Target="../media/image11.png"/><Relationship Id="rId16"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53" name="Shape 53"/>
        <p:cNvGrpSpPr/>
        <p:nvPr/>
      </p:nvGrpSpPr>
      <p:grpSpPr>
        <a:xfrm>
          <a:off x="0" y="0"/>
          <a:ext cx="0" cy="0"/>
          <a:chOff x="0" y="0"/>
          <a:chExt cx="0" cy="0"/>
        </a:xfrm>
      </p:grpSpPr>
      <p:sp>
        <p:nvSpPr>
          <p:cNvPr id="54" name="Google Shape;54;p13"/>
          <p:cNvSpPr txBox="1"/>
          <p:nvPr/>
        </p:nvSpPr>
        <p:spPr>
          <a:xfrm>
            <a:off x="30541350" y="21997350"/>
            <a:ext cx="11794500" cy="42090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New Roman"/>
                <a:ea typeface="Times New Roman"/>
                <a:cs typeface="Times New Roman"/>
                <a:sym typeface="Times New Roman"/>
              </a:rPr>
              <a:t>Discussion/Conclusion:</a:t>
            </a:r>
            <a:endParaRPr sz="36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Our current data is only made up of 62 species so far, which we plan to complete 300 by the end of the upcoming Fall semester.</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Our histogram shows a logarithmic shape, indicating that that only a few species have widespread distributions globally.</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Approximately 50% of the species analyzed have ranges smaller that the State of California, and around 20% have areas smaller than Humboldt county. </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These results provide direct evidence of the high endemism previously described for the CFP.</a:t>
            </a:r>
            <a:endParaRPr sz="2800">
              <a:latin typeface="Times New Roman"/>
              <a:ea typeface="Times New Roman"/>
              <a:cs typeface="Times New Roman"/>
              <a:sym typeface="Times New Roman"/>
            </a:endParaRPr>
          </a:p>
          <a:p>
            <a:pPr indent="0" lvl="0" marL="457200" rtl="0" algn="l">
              <a:spcBef>
                <a:spcPts val="0"/>
              </a:spcBef>
              <a:spcAft>
                <a:spcPts val="0"/>
              </a:spcAft>
              <a:buNone/>
            </a:pPr>
            <a:r>
              <a:t/>
            </a:r>
            <a:endParaRPr sz="2800">
              <a:solidFill>
                <a:srgbClr val="FF0000"/>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800">
              <a:latin typeface="Times New Roman"/>
              <a:ea typeface="Times New Roman"/>
              <a:cs typeface="Times New Roman"/>
              <a:sym typeface="Times New Roman"/>
            </a:endParaRPr>
          </a:p>
          <a:p>
            <a:pPr indent="0" lvl="0" marL="457200" rtl="0" algn="l">
              <a:spcBef>
                <a:spcPts val="0"/>
              </a:spcBef>
              <a:spcAft>
                <a:spcPts val="0"/>
              </a:spcAft>
              <a:buNone/>
            </a:pPr>
            <a:r>
              <a:t/>
            </a:r>
            <a:endParaRPr sz="26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55" name="Google Shape;55;p13"/>
          <p:cNvSpPr txBox="1"/>
          <p:nvPr/>
        </p:nvSpPr>
        <p:spPr>
          <a:xfrm>
            <a:off x="5808000" y="1063875"/>
            <a:ext cx="32275200" cy="3329700"/>
          </a:xfrm>
          <a:prstGeom prst="rect">
            <a:avLst/>
          </a:prstGeom>
          <a:solidFill>
            <a:schemeClr val="lt1"/>
          </a:solidFill>
          <a:ln cap="rnd" cmpd="sng" w="19050">
            <a:solidFill>
              <a:srgbClr val="000000"/>
            </a:solidFill>
            <a:prstDash val="solid"/>
            <a:round/>
            <a:headEnd len="sm" w="sm" type="none"/>
            <a:tailEnd len="sm" w="sm" type="none"/>
          </a:ln>
        </p:spPr>
        <p:txBody>
          <a:bodyPr anchorCtr="0" anchor="t" bIns="487600" lIns="487600" spcFirstLastPara="1" rIns="487600" wrap="square" tIns="487600">
            <a:spAutoFit/>
          </a:bodyPr>
          <a:lstStyle/>
          <a:p>
            <a:pPr indent="0" lvl="0" marL="0" rtl="0" algn="ctr">
              <a:spcBef>
                <a:spcPts val="0"/>
              </a:spcBef>
              <a:spcAft>
                <a:spcPts val="0"/>
              </a:spcAft>
              <a:buNone/>
            </a:pPr>
            <a:r>
              <a:rPr lang="en" sz="7200">
                <a:latin typeface="Times New Roman"/>
                <a:ea typeface="Times New Roman"/>
                <a:cs typeface="Times New Roman"/>
                <a:sym typeface="Times New Roman"/>
              </a:rPr>
              <a:t>Mapping Species Ranges in the California Floristic Province</a:t>
            </a:r>
            <a:endParaRPr sz="7200">
              <a:latin typeface="Times New Roman"/>
              <a:ea typeface="Times New Roman"/>
              <a:cs typeface="Times New Roman"/>
              <a:sym typeface="Times New Roman"/>
            </a:endParaRPr>
          </a:p>
          <a:p>
            <a:pPr indent="0" lvl="0" marL="0" rtl="0" algn="ctr">
              <a:spcBef>
                <a:spcPts val="1000"/>
              </a:spcBef>
              <a:spcAft>
                <a:spcPts val="0"/>
              </a:spcAft>
              <a:buNone/>
            </a:pPr>
            <a:r>
              <a:rPr lang="en" sz="3600">
                <a:latin typeface="Times New Roman"/>
                <a:ea typeface="Times New Roman"/>
                <a:cs typeface="Times New Roman"/>
                <a:sym typeface="Times New Roman"/>
              </a:rPr>
              <a:t>Cameron Jones*, Alex Rumbel*, Alexander Hart*,  Ava Guillen, Brittany Long, George Sabbagh, Luis Angel Gonzalez, Stephanie Sandoval, Tristan Roach, Victor Garcia Balderas, Zoe Draheim, and Dr. Oscar Vargas. Department of Biological Sciences, California State Polytechnic University, Humboldt, Arcata, CA 95521</a:t>
            </a:r>
            <a:endParaRPr sz="3600">
              <a:latin typeface="Times New Roman"/>
              <a:ea typeface="Times New Roman"/>
              <a:cs typeface="Times New Roman"/>
              <a:sym typeface="Times New Roman"/>
            </a:endParaRPr>
          </a:p>
        </p:txBody>
      </p:sp>
      <p:sp>
        <p:nvSpPr>
          <p:cNvPr id="56" name="Google Shape;56;p13"/>
          <p:cNvSpPr txBox="1"/>
          <p:nvPr/>
        </p:nvSpPr>
        <p:spPr>
          <a:xfrm>
            <a:off x="1677800" y="5362875"/>
            <a:ext cx="9306600" cy="159078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487600" lIns="487600" spcFirstLastPara="1" rIns="487600" wrap="square" tIns="487600">
            <a:noAutofit/>
          </a:bodyPr>
          <a:lstStyle/>
          <a:p>
            <a:pPr indent="0" lvl="0" marL="0" rtl="0" algn="l">
              <a:spcBef>
                <a:spcPts val="0"/>
              </a:spcBef>
              <a:spcAft>
                <a:spcPts val="0"/>
              </a:spcAft>
              <a:buNone/>
            </a:pPr>
            <a:r>
              <a:rPr lang="en" sz="3600">
                <a:latin typeface="Times New Roman"/>
                <a:ea typeface="Times New Roman"/>
                <a:cs typeface="Times New Roman"/>
                <a:sym typeface="Times New Roman"/>
              </a:rPr>
              <a:t>What is the California Floristic Province?</a:t>
            </a:r>
            <a:endParaRPr sz="3600">
              <a:latin typeface="Times New Roman"/>
              <a:ea typeface="Times New Roman"/>
              <a:cs typeface="Times New Roman"/>
              <a:sym typeface="Times New Roman"/>
            </a:endParaRPr>
          </a:p>
          <a:p>
            <a:pPr indent="457200" lvl="0" marL="0" rtl="0" algn="l">
              <a:spcBef>
                <a:spcPts val="1000"/>
              </a:spcBef>
              <a:spcAft>
                <a:spcPts val="0"/>
              </a:spcAft>
              <a:buNone/>
            </a:pPr>
            <a:r>
              <a:rPr lang="en" sz="2800">
                <a:latin typeface="Times New Roman"/>
                <a:ea typeface="Times New Roman"/>
                <a:cs typeface="Times New Roman"/>
                <a:sym typeface="Times New Roman"/>
              </a:rPr>
              <a:t>The California Floristic Province (CFP) refers to the area of mediterranean climate in the Western United States, which is not strictly bound by the political borders of State of California. Stretching from Southern Oregon to Baja California, Mexico, the California Floristic Province also excludes the Great Basin portion of Southern California, which lies inland of Sequoia National Forest and San Bernardino National Forest. Due to the unique geo-climate, this area is particularly prone to high biodiversity and endemism (Raven and Axelrod 1978)</a:t>
            </a:r>
            <a:endParaRPr sz="2800">
              <a:latin typeface="Times New Roman"/>
              <a:ea typeface="Times New Roman"/>
              <a:cs typeface="Times New Roman"/>
              <a:sym typeface="Times New Roman"/>
            </a:endParaRPr>
          </a:p>
          <a:p>
            <a:pPr indent="457200" lvl="0" marL="0" rtl="0" algn="l">
              <a:spcBef>
                <a:spcPts val="0"/>
              </a:spcBef>
              <a:spcAft>
                <a:spcPts val="0"/>
              </a:spcAft>
              <a:buNone/>
            </a:pPr>
            <a:r>
              <a:rPr lang="en" sz="2800">
                <a:latin typeface="Times New Roman"/>
                <a:ea typeface="Times New Roman"/>
                <a:cs typeface="Times New Roman"/>
                <a:sym typeface="Times New Roman"/>
              </a:rPr>
              <a:t>The exact geographical extent of the California Floristic Province has evolved over the years (Burge and Thorn 2016), and currently there is a suggestion to consider the CFP as containing six formal regions. These six regions of the CFP would be the Northwestern Region (NW), the Cascade Ranges Region (CaR), the Sierra Nevada Region (SN), the Great Valley Region (GV), the Central Western Region (CW) and Southwestern Region (SW), illustrated to the right by Burge and Thorn, et al. in 2016.</a:t>
            </a:r>
            <a:endParaRPr sz="2800">
              <a:latin typeface="Times New Roman"/>
              <a:ea typeface="Times New Roman"/>
              <a:cs typeface="Times New Roman"/>
              <a:sym typeface="Times New Roman"/>
            </a:endParaRPr>
          </a:p>
          <a:p>
            <a:pPr indent="0" lvl="0" marL="0" rtl="0" algn="l">
              <a:spcBef>
                <a:spcPts val="1000"/>
              </a:spcBef>
              <a:spcAft>
                <a:spcPts val="0"/>
              </a:spcAft>
              <a:buNone/>
            </a:pPr>
            <a:r>
              <a:rPr lang="en" sz="3600">
                <a:latin typeface="Times New Roman"/>
                <a:ea typeface="Times New Roman"/>
                <a:cs typeface="Times New Roman"/>
                <a:sym typeface="Times New Roman"/>
              </a:rPr>
              <a:t>Why should we map species in the California Floristic Province?</a:t>
            </a:r>
            <a:endParaRPr sz="3600">
              <a:latin typeface="Times New Roman"/>
              <a:ea typeface="Times New Roman"/>
              <a:cs typeface="Times New Roman"/>
              <a:sym typeface="Times New Roman"/>
            </a:endParaRPr>
          </a:p>
          <a:p>
            <a:pPr indent="457200" lvl="0" marL="0" rtl="0" algn="l">
              <a:spcBef>
                <a:spcPts val="1000"/>
              </a:spcBef>
              <a:spcAft>
                <a:spcPts val="0"/>
              </a:spcAft>
              <a:buClr>
                <a:schemeClr val="dk1"/>
              </a:buClr>
              <a:buSzPts val="1100"/>
              <a:buFont typeface="Arial"/>
              <a:buNone/>
            </a:pPr>
            <a:r>
              <a:rPr lang="en" sz="2800">
                <a:latin typeface="Times New Roman"/>
                <a:ea typeface="Times New Roman"/>
                <a:cs typeface="Times New Roman"/>
                <a:sym typeface="Times New Roman"/>
              </a:rPr>
              <a:t>Mapping species within the CFP has the same advantages as compiling, graphing, and analyzing any other types of data. It becomes much easier to notice patterns. Cleaning the occurrence records of particular species, flagging outliers, and measuring the area of the species range, establishes a body of data which may be helpful in future analyses. Geographic ranges are used to define species’ conservation status as threatened or endangered, and can be used to evaluate the </a:t>
            </a:r>
            <a:r>
              <a:rPr lang="en" sz="2800">
                <a:latin typeface="Times New Roman"/>
                <a:ea typeface="Times New Roman"/>
                <a:cs typeface="Times New Roman"/>
                <a:sym typeface="Times New Roman"/>
              </a:rPr>
              <a:t>vulnerability</a:t>
            </a:r>
            <a:r>
              <a:rPr lang="en" sz="2800">
                <a:latin typeface="Times New Roman"/>
                <a:ea typeface="Times New Roman"/>
                <a:cs typeface="Times New Roman"/>
                <a:sym typeface="Times New Roman"/>
              </a:rPr>
              <a:t> of a </a:t>
            </a:r>
            <a:r>
              <a:rPr lang="en" sz="2800">
                <a:latin typeface="Times New Roman"/>
                <a:ea typeface="Times New Roman"/>
                <a:cs typeface="Times New Roman"/>
                <a:sym typeface="Times New Roman"/>
              </a:rPr>
              <a:t>species</a:t>
            </a:r>
            <a:r>
              <a:rPr lang="en" sz="2800">
                <a:latin typeface="Times New Roman"/>
                <a:ea typeface="Times New Roman"/>
                <a:cs typeface="Times New Roman"/>
                <a:sym typeface="Times New Roman"/>
              </a:rPr>
              <a:t> to climate change, fire, and human disturbance (Kane et al. 1997).</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57" name="Google Shape;57;p13"/>
          <p:cNvSpPr txBox="1"/>
          <p:nvPr/>
        </p:nvSpPr>
        <p:spPr>
          <a:xfrm>
            <a:off x="1677800" y="22023650"/>
            <a:ext cx="27951900" cy="92304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487600" lIns="487600" spcFirstLastPara="1" rIns="487600" wrap="square" tIns="487600">
            <a:noAutofit/>
          </a:bodyPr>
          <a:lstStyle/>
          <a:p>
            <a:pPr indent="0" lvl="0" marL="0" rtl="0" algn="l">
              <a:spcBef>
                <a:spcPts val="0"/>
              </a:spcBef>
              <a:spcAft>
                <a:spcPts val="0"/>
              </a:spcAft>
              <a:buNone/>
            </a:pPr>
            <a:r>
              <a:rPr lang="en" sz="3600">
                <a:latin typeface="Times New Roman"/>
                <a:ea typeface="Times New Roman"/>
                <a:cs typeface="Times New Roman"/>
                <a:sym typeface="Times New Roman"/>
              </a:rPr>
              <a:t>Results:</a:t>
            </a:r>
            <a:endParaRPr sz="3600">
              <a:latin typeface="Times New Roman"/>
              <a:ea typeface="Times New Roman"/>
              <a:cs typeface="Times New Roman"/>
              <a:sym typeface="Times New Roman"/>
            </a:endParaRPr>
          </a:p>
          <a:p>
            <a:pPr indent="0" lvl="0" marL="0" rtl="0" algn="l">
              <a:spcBef>
                <a:spcPts val="0"/>
              </a:spcBef>
              <a:spcAft>
                <a:spcPts val="0"/>
              </a:spcAft>
              <a:buNone/>
            </a:pPr>
            <a:r>
              <a:t/>
            </a:r>
            <a:endParaRPr sz="3600">
              <a:latin typeface="Times New Roman"/>
              <a:ea typeface="Times New Roman"/>
              <a:cs typeface="Times New Roman"/>
              <a:sym typeface="Times New Roman"/>
            </a:endParaRPr>
          </a:p>
          <a:p>
            <a:pPr indent="0" lvl="0" marL="0" rtl="0" algn="l">
              <a:spcBef>
                <a:spcPts val="0"/>
              </a:spcBef>
              <a:spcAft>
                <a:spcPts val="0"/>
              </a:spcAft>
              <a:buNone/>
            </a:pPr>
            <a:r>
              <a:t/>
            </a:r>
            <a:endParaRPr sz="2800">
              <a:latin typeface="Times New Roman"/>
              <a:ea typeface="Times New Roman"/>
              <a:cs typeface="Times New Roman"/>
              <a:sym typeface="Times New Roman"/>
            </a:endParaRPr>
          </a:p>
        </p:txBody>
      </p:sp>
      <p:sp>
        <p:nvSpPr>
          <p:cNvPr id="58" name="Google Shape;58;p13"/>
          <p:cNvSpPr txBox="1"/>
          <p:nvPr/>
        </p:nvSpPr>
        <p:spPr>
          <a:xfrm>
            <a:off x="21945600" y="5362850"/>
            <a:ext cx="20392200" cy="813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487600" lIns="487600" spcFirstLastPara="1" rIns="487600" wrap="square" tIns="487600">
            <a:noAutofit/>
          </a:bodyPr>
          <a:lstStyle/>
          <a:p>
            <a:pPr indent="0" lvl="0" marL="0" rtl="0" algn="l">
              <a:spcBef>
                <a:spcPts val="0"/>
              </a:spcBef>
              <a:spcAft>
                <a:spcPts val="0"/>
              </a:spcAft>
              <a:buNone/>
            </a:pPr>
            <a:r>
              <a:t/>
            </a:r>
            <a:endParaRPr sz="3600"/>
          </a:p>
        </p:txBody>
      </p:sp>
      <p:sp>
        <p:nvSpPr>
          <p:cNvPr id="59" name="Google Shape;59;p13"/>
          <p:cNvSpPr txBox="1"/>
          <p:nvPr/>
        </p:nvSpPr>
        <p:spPr>
          <a:xfrm>
            <a:off x="30539400" y="26601275"/>
            <a:ext cx="11798400" cy="46176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487600" lIns="210300" spcFirstLastPara="1" rIns="487600" wrap="square" tIns="0">
            <a:noAutofit/>
          </a:bodyPr>
          <a:lstStyle/>
          <a:p>
            <a:pPr indent="0" lvl="0" marL="0" rtl="0" algn="l">
              <a:spcBef>
                <a:spcPts val="0"/>
              </a:spcBef>
              <a:spcAft>
                <a:spcPts val="0"/>
              </a:spcAft>
              <a:buNone/>
            </a:pPr>
            <a:r>
              <a:rPr lang="en" sz="3200">
                <a:latin typeface="Times New Roman"/>
                <a:ea typeface="Times New Roman"/>
                <a:cs typeface="Times New Roman"/>
                <a:sym typeface="Times New Roman"/>
              </a:rPr>
              <a:t>References</a:t>
            </a:r>
            <a:r>
              <a:rPr lang="en" sz="36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Burge, O et al. (2016) Plant Diversity and Endemism in the California Floristic Province</a:t>
            </a:r>
            <a:endParaRPr sz="2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latin typeface="Times New Roman"/>
                <a:ea typeface="Times New Roman"/>
                <a:cs typeface="Times New Roman"/>
                <a:sym typeface="Times New Roman"/>
              </a:rPr>
              <a:t>Kaye, T. N et al. (1997). Patterns of rarity in the Oregon flora: implications for conservation and management.</a:t>
            </a: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Raven et al. (1978).Origin and Relationships of the California Flora</a:t>
            </a:r>
            <a:endParaRPr sz="28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3200">
                <a:latin typeface="Times New Roman"/>
                <a:ea typeface="Times New Roman"/>
                <a:cs typeface="Times New Roman"/>
                <a:sym typeface="Times New Roman"/>
              </a:rPr>
              <a:t>Photo </a:t>
            </a:r>
            <a:r>
              <a:rPr lang="en" sz="3200">
                <a:latin typeface="Times New Roman"/>
                <a:ea typeface="Times New Roman"/>
                <a:cs typeface="Times New Roman"/>
                <a:sym typeface="Times New Roman"/>
              </a:rPr>
              <a:t>credits:</a:t>
            </a:r>
            <a:endParaRPr sz="3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California Academy of Sciences (2004) Camassia quamash, CalPhoto</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California Academy of Sciences (2013) Camassia quamash, CalPhoto</a:t>
            </a:r>
            <a:endParaRPr sz="2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Doyen, J. (2016) Amsinckia menziesii, CalPhoto</a:t>
            </a:r>
            <a:endParaRPr sz="2200">
              <a:latin typeface="Times New Roman"/>
              <a:ea typeface="Times New Roman"/>
              <a:cs typeface="Times New Roman"/>
              <a:sym typeface="Times New Roman"/>
            </a:endParaRPr>
          </a:p>
          <a:p>
            <a:pPr indent="0" lvl="0" marL="0" rtl="0" algn="l">
              <a:spcBef>
                <a:spcPts val="0"/>
              </a:spcBef>
              <a:spcAft>
                <a:spcPts val="0"/>
              </a:spcAft>
              <a:buNone/>
            </a:pPr>
            <a:r>
              <a:rPr lang="en" sz="2200">
                <a:solidFill>
                  <a:schemeClr val="dk1"/>
                </a:solidFill>
                <a:latin typeface="Times New Roman"/>
                <a:ea typeface="Times New Roman"/>
                <a:cs typeface="Times New Roman"/>
                <a:sym typeface="Times New Roman"/>
              </a:rPr>
              <a:t>National Park Services. (2004) Common Fiddleneck, Calscape</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3600"/>
          </a:p>
        </p:txBody>
      </p:sp>
      <p:pic>
        <p:nvPicPr>
          <p:cNvPr id="60" name="Google Shape;60;p13"/>
          <p:cNvPicPr preferRelativeResize="0"/>
          <p:nvPr/>
        </p:nvPicPr>
        <p:blipFill>
          <a:blip r:embed="rId3">
            <a:alphaModFix/>
          </a:blip>
          <a:stretch>
            <a:fillRect/>
          </a:stretch>
        </p:blipFill>
        <p:spPr>
          <a:xfrm>
            <a:off x="783047" y="632924"/>
            <a:ext cx="4617631" cy="4617600"/>
          </a:xfrm>
          <a:prstGeom prst="rect">
            <a:avLst/>
          </a:prstGeom>
          <a:noFill/>
          <a:ln>
            <a:noFill/>
          </a:ln>
        </p:spPr>
      </p:pic>
      <p:pic>
        <p:nvPicPr>
          <p:cNvPr id="61" name="Google Shape;61;p13"/>
          <p:cNvPicPr preferRelativeResize="0"/>
          <p:nvPr/>
        </p:nvPicPr>
        <p:blipFill>
          <a:blip r:embed="rId4">
            <a:alphaModFix/>
          </a:blip>
          <a:stretch>
            <a:fillRect/>
          </a:stretch>
        </p:blipFill>
        <p:spPr>
          <a:xfrm>
            <a:off x="11432737" y="5514175"/>
            <a:ext cx="10064522" cy="15907800"/>
          </a:xfrm>
          <a:prstGeom prst="rect">
            <a:avLst/>
          </a:prstGeom>
          <a:noFill/>
          <a:ln cap="flat" cmpd="sng" w="19050">
            <a:solidFill>
              <a:schemeClr val="dk1"/>
            </a:solidFill>
            <a:prstDash val="solid"/>
            <a:round/>
            <a:headEnd len="sm" w="sm" type="none"/>
            <a:tailEnd len="sm" w="sm" type="none"/>
          </a:ln>
        </p:spPr>
      </p:pic>
      <p:pic>
        <p:nvPicPr>
          <p:cNvPr id="62" name="Google Shape;62;p13"/>
          <p:cNvPicPr preferRelativeResize="0"/>
          <p:nvPr/>
        </p:nvPicPr>
        <p:blipFill>
          <a:blip r:embed="rId5">
            <a:alphaModFix/>
          </a:blip>
          <a:stretch>
            <a:fillRect/>
          </a:stretch>
        </p:blipFill>
        <p:spPr>
          <a:xfrm>
            <a:off x="29861719" y="13784788"/>
            <a:ext cx="2562225" cy="3781425"/>
          </a:xfrm>
          <a:prstGeom prst="rect">
            <a:avLst/>
          </a:prstGeom>
          <a:noFill/>
          <a:ln>
            <a:noFill/>
          </a:ln>
        </p:spPr>
      </p:pic>
      <p:pic>
        <p:nvPicPr>
          <p:cNvPr id="63" name="Google Shape;63;p13"/>
          <p:cNvPicPr preferRelativeResize="0"/>
          <p:nvPr/>
        </p:nvPicPr>
        <p:blipFill rotWithShape="1">
          <a:blip r:embed="rId6">
            <a:alphaModFix/>
          </a:blip>
          <a:srcRect b="2833" l="5840" r="3743" t="5456"/>
          <a:stretch/>
        </p:blipFill>
        <p:spPr>
          <a:xfrm>
            <a:off x="29866475" y="17752700"/>
            <a:ext cx="2562225" cy="3781575"/>
          </a:xfrm>
          <a:prstGeom prst="rect">
            <a:avLst/>
          </a:prstGeom>
          <a:noFill/>
          <a:ln>
            <a:noFill/>
          </a:ln>
        </p:spPr>
      </p:pic>
      <p:pic>
        <p:nvPicPr>
          <p:cNvPr id="64" name="Google Shape;64;p13"/>
          <p:cNvPicPr preferRelativeResize="0"/>
          <p:nvPr/>
        </p:nvPicPr>
        <p:blipFill>
          <a:blip r:embed="rId7">
            <a:alphaModFix/>
          </a:blip>
          <a:stretch>
            <a:fillRect/>
          </a:stretch>
        </p:blipFill>
        <p:spPr>
          <a:xfrm>
            <a:off x="21945600" y="13825728"/>
            <a:ext cx="7693976" cy="7657268"/>
          </a:xfrm>
          <a:prstGeom prst="rect">
            <a:avLst/>
          </a:prstGeom>
          <a:noFill/>
          <a:ln>
            <a:noFill/>
          </a:ln>
        </p:spPr>
      </p:pic>
      <p:pic>
        <p:nvPicPr>
          <p:cNvPr id="65" name="Google Shape;65;p13"/>
          <p:cNvPicPr preferRelativeResize="0"/>
          <p:nvPr/>
        </p:nvPicPr>
        <p:blipFill>
          <a:blip r:embed="rId8">
            <a:alphaModFix/>
          </a:blip>
          <a:stretch>
            <a:fillRect/>
          </a:stretch>
        </p:blipFill>
        <p:spPr>
          <a:xfrm>
            <a:off x="32707313" y="13819695"/>
            <a:ext cx="2785037" cy="3781443"/>
          </a:xfrm>
          <a:prstGeom prst="rect">
            <a:avLst/>
          </a:prstGeom>
          <a:noFill/>
          <a:ln>
            <a:noFill/>
          </a:ln>
        </p:spPr>
      </p:pic>
      <p:pic>
        <p:nvPicPr>
          <p:cNvPr id="66" name="Google Shape;66;p13"/>
          <p:cNvPicPr preferRelativeResize="0"/>
          <p:nvPr/>
        </p:nvPicPr>
        <p:blipFill rotWithShape="1">
          <a:blip r:embed="rId9">
            <a:alphaModFix/>
          </a:blip>
          <a:srcRect b="2037" l="3449" r="9888" t="0"/>
          <a:stretch/>
        </p:blipFill>
        <p:spPr>
          <a:xfrm>
            <a:off x="32707325" y="17753850"/>
            <a:ext cx="2785025" cy="3781575"/>
          </a:xfrm>
          <a:prstGeom prst="rect">
            <a:avLst/>
          </a:prstGeom>
          <a:noFill/>
          <a:ln>
            <a:noFill/>
          </a:ln>
        </p:spPr>
      </p:pic>
      <p:pic>
        <p:nvPicPr>
          <p:cNvPr id="67" name="Google Shape;67;p13"/>
          <p:cNvPicPr preferRelativeResize="0"/>
          <p:nvPr/>
        </p:nvPicPr>
        <p:blipFill>
          <a:blip r:embed="rId10">
            <a:alphaModFix/>
          </a:blip>
          <a:stretch>
            <a:fillRect/>
          </a:stretch>
        </p:blipFill>
        <p:spPr>
          <a:xfrm>
            <a:off x="35699525" y="13739850"/>
            <a:ext cx="6638275" cy="7706973"/>
          </a:xfrm>
          <a:prstGeom prst="rect">
            <a:avLst/>
          </a:prstGeom>
          <a:noFill/>
          <a:ln>
            <a:noFill/>
          </a:ln>
        </p:spPr>
      </p:pic>
      <p:pic>
        <p:nvPicPr>
          <p:cNvPr id="68" name="Google Shape;68;p13"/>
          <p:cNvPicPr preferRelativeResize="0"/>
          <p:nvPr/>
        </p:nvPicPr>
        <p:blipFill>
          <a:blip r:embed="rId11">
            <a:alphaModFix/>
          </a:blip>
          <a:stretch>
            <a:fillRect/>
          </a:stretch>
        </p:blipFill>
        <p:spPr>
          <a:xfrm>
            <a:off x="29039188" y="5552150"/>
            <a:ext cx="5503200" cy="3404287"/>
          </a:xfrm>
          <a:prstGeom prst="rect">
            <a:avLst/>
          </a:prstGeom>
          <a:noFill/>
          <a:ln cap="flat" cmpd="sng" w="19050">
            <a:solidFill>
              <a:schemeClr val="dk1"/>
            </a:solidFill>
            <a:prstDash val="solid"/>
            <a:round/>
            <a:headEnd len="sm" w="sm" type="none"/>
            <a:tailEnd len="sm" w="sm" type="none"/>
          </a:ln>
        </p:spPr>
      </p:pic>
      <p:pic>
        <p:nvPicPr>
          <p:cNvPr id="69" name="Google Shape;69;p13"/>
          <p:cNvPicPr preferRelativeResize="0"/>
          <p:nvPr/>
        </p:nvPicPr>
        <p:blipFill>
          <a:blip r:embed="rId12">
            <a:alphaModFix/>
          </a:blip>
          <a:stretch>
            <a:fillRect/>
          </a:stretch>
        </p:blipFill>
        <p:spPr>
          <a:xfrm>
            <a:off x="33186750" y="6142450"/>
            <a:ext cx="5503199" cy="4002690"/>
          </a:xfrm>
          <a:prstGeom prst="rect">
            <a:avLst/>
          </a:prstGeom>
          <a:noFill/>
          <a:ln cap="flat" cmpd="sng" w="19050">
            <a:solidFill>
              <a:schemeClr val="dk1"/>
            </a:solidFill>
            <a:prstDash val="solid"/>
            <a:round/>
            <a:headEnd len="sm" w="sm" type="none"/>
            <a:tailEnd len="sm" w="sm" type="none"/>
          </a:ln>
        </p:spPr>
      </p:pic>
      <p:pic>
        <p:nvPicPr>
          <p:cNvPr id="70" name="Google Shape;70;p13"/>
          <p:cNvPicPr preferRelativeResize="0"/>
          <p:nvPr/>
        </p:nvPicPr>
        <p:blipFill>
          <a:blip r:embed="rId13">
            <a:alphaModFix/>
          </a:blip>
          <a:stretch>
            <a:fillRect/>
          </a:stretch>
        </p:blipFill>
        <p:spPr>
          <a:xfrm>
            <a:off x="34748525" y="5552150"/>
            <a:ext cx="5503200" cy="2952238"/>
          </a:xfrm>
          <a:prstGeom prst="rect">
            <a:avLst/>
          </a:prstGeom>
          <a:noFill/>
          <a:ln cap="flat" cmpd="sng" w="19050">
            <a:solidFill>
              <a:schemeClr val="dk1"/>
            </a:solidFill>
            <a:prstDash val="solid"/>
            <a:round/>
            <a:headEnd len="sm" w="sm" type="none"/>
            <a:tailEnd len="sm" w="sm" type="none"/>
          </a:ln>
        </p:spPr>
      </p:pic>
      <p:pic>
        <p:nvPicPr>
          <p:cNvPr id="71" name="Google Shape;71;p13"/>
          <p:cNvPicPr preferRelativeResize="0"/>
          <p:nvPr/>
        </p:nvPicPr>
        <p:blipFill rotWithShape="1">
          <a:blip r:embed="rId14">
            <a:alphaModFix/>
          </a:blip>
          <a:srcRect b="0" l="0" r="0" t="9428"/>
          <a:stretch/>
        </p:blipFill>
        <p:spPr>
          <a:xfrm>
            <a:off x="36567875" y="9236976"/>
            <a:ext cx="5503200" cy="3755699"/>
          </a:xfrm>
          <a:prstGeom prst="rect">
            <a:avLst/>
          </a:prstGeom>
          <a:noFill/>
          <a:ln cap="flat" cmpd="sng" w="19050">
            <a:solidFill>
              <a:schemeClr val="dk1"/>
            </a:solidFill>
            <a:prstDash val="solid"/>
            <a:round/>
            <a:headEnd len="sm" w="sm" type="none"/>
            <a:tailEnd len="sm" w="sm" type="none"/>
          </a:ln>
        </p:spPr>
      </p:pic>
      <p:pic>
        <p:nvPicPr>
          <p:cNvPr id="72" name="Google Shape;72;p13"/>
          <p:cNvPicPr preferRelativeResize="0"/>
          <p:nvPr/>
        </p:nvPicPr>
        <p:blipFill>
          <a:blip r:embed="rId15">
            <a:alphaModFix/>
          </a:blip>
          <a:stretch>
            <a:fillRect/>
          </a:stretch>
        </p:blipFill>
        <p:spPr>
          <a:xfrm>
            <a:off x="38932150" y="6248600"/>
            <a:ext cx="3138909" cy="3404275"/>
          </a:xfrm>
          <a:prstGeom prst="rect">
            <a:avLst/>
          </a:prstGeom>
          <a:noFill/>
          <a:ln cap="flat" cmpd="sng" w="19050">
            <a:solidFill>
              <a:schemeClr val="dk1"/>
            </a:solidFill>
            <a:prstDash val="solid"/>
            <a:round/>
            <a:headEnd len="sm" w="sm" type="none"/>
            <a:tailEnd len="sm" w="sm" type="none"/>
          </a:ln>
        </p:spPr>
      </p:pic>
      <p:pic>
        <p:nvPicPr>
          <p:cNvPr id="73" name="Google Shape;73;p13"/>
          <p:cNvPicPr preferRelativeResize="0"/>
          <p:nvPr/>
        </p:nvPicPr>
        <p:blipFill rotWithShape="1">
          <a:blip r:embed="rId16">
            <a:alphaModFix/>
          </a:blip>
          <a:srcRect b="0" l="0" r="35716" t="0"/>
          <a:stretch/>
        </p:blipFill>
        <p:spPr>
          <a:xfrm>
            <a:off x="36214250" y="11468013"/>
            <a:ext cx="2571750" cy="1771650"/>
          </a:xfrm>
          <a:prstGeom prst="rect">
            <a:avLst/>
          </a:prstGeom>
          <a:noFill/>
          <a:ln cap="flat" cmpd="sng" w="19050">
            <a:solidFill>
              <a:schemeClr val="dk1"/>
            </a:solidFill>
            <a:prstDash val="solid"/>
            <a:round/>
            <a:headEnd len="sm" w="sm" type="none"/>
            <a:tailEnd len="sm" w="sm" type="none"/>
          </a:ln>
        </p:spPr>
      </p:pic>
      <p:sp>
        <p:nvSpPr>
          <p:cNvPr id="74" name="Google Shape;74;p13"/>
          <p:cNvSpPr/>
          <p:nvPr/>
        </p:nvSpPr>
        <p:spPr>
          <a:xfrm rot="2700000">
            <a:off x="32596800" y="6038847"/>
            <a:ext cx="1200243" cy="400081"/>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2698785">
            <a:off x="34224139" y="8343929"/>
            <a:ext cx="1200243" cy="400081"/>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rot="5400000">
            <a:off x="41096450" y="9356475"/>
            <a:ext cx="1200300" cy="4002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2700000">
            <a:off x="38418650" y="6152997"/>
            <a:ext cx="1200243" cy="400081"/>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rot="8100000">
            <a:off x="38048891" y="11144256"/>
            <a:ext cx="1200243" cy="400081"/>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nvSpPr>
        <p:spPr>
          <a:xfrm>
            <a:off x="22040850" y="5481275"/>
            <a:ext cx="6998400" cy="375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a:latin typeface="Times New Roman"/>
                <a:ea typeface="Times New Roman"/>
                <a:cs typeface="Times New Roman"/>
                <a:sym typeface="Times New Roman"/>
              </a:rPr>
              <a:t>Methods:</a:t>
            </a:r>
            <a:endParaRPr sz="36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We downloaded </a:t>
            </a:r>
            <a:r>
              <a:rPr lang="en" sz="2800">
                <a:latin typeface="Times New Roman"/>
                <a:ea typeface="Times New Roman"/>
                <a:cs typeface="Times New Roman"/>
                <a:sym typeface="Times New Roman"/>
              </a:rPr>
              <a:t>occurrence</a:t>
            </a:r>
            <a:r>
              <a:rPr lang="en" sz="2800">
                <a:latin typeface="Times New Roman"/>
                <a:ea typeface="Times New Roman"/>
                <a:cs typeface="Times New Roman"/>
                <a:sym typeface="Times New Roman"/>
              </a:rPr>
              <a:t> data from the Global Biodiversity Information Facility website (gbif.org)</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We created a base R script in Rstudio to map and filter the records based on </a:t>
            </a:r>
            <a:r>
              <a:rPr lang="en" sz="2800">
                <a:latin typeface="Times New Roman"/>
                <a:ea typeface="Times New Roman"/>
                <a:cs typeface="Times New Roman"/>
                <a:sym typeface="Times New Roman"/>
              </a:rPr>
              <a:t>taxonomic</a:t>
            </a:r>
            <a:r>
              <a:rPr lang="en" sz="2800">
                <a:latin typeface="Times New Roman"/>
                <a:ea typeface="Times New Roman"/>
                <a:cs typeface="Times New Roman"/>
                <a:sym typeface="Times New Roman"/>
              </a:rPr>
              <a:t> </a:t>
            </a:r>
            <a:r>
              <a:rPr lang="en" sz="2800">
                <a:latin typeface="Times New Roman"/>
                <a:ea typeface="Times New Roman"/>
                <a:cs typeface="Times New Roman"/>
                <a:sym typeface="Times New Roman"/>
              </a:rPr>
              <a:t>literature</a:t>
            </a:r>
            <a:r>
              <a:rPr lang="en" sz="2800">
                <a:latin typeface="Times New Roman"/>
                <a:ea typeface="Times New Roman"/>
                <a:cs typeface="Times New Roman"/>
                <a:sym typeface="Times New Roman"/>
              </a:rPr>
              <a:t>. </a:t>
            </a:r>
            <a:r>
              <a:rPr lang="en" sz="2800">
                <a:latin typeface="Times New Roman"/>
                <a:ea typeface="Times New Roman"/>
                <a:cs typeface="Times New Roman"/>
                <a:sym typeface="Times New Roman"/>
              </a:rPr>
              <a:t>Occurrences were imported as </a:t>
            </a:r>
            <a:r>
              <a:rPr lang="en" sz="2800">
                <a:latin typeface="Times New Roman"/>
                <a:ea typeface="Times New Roman"/>
                <a:cs typeface="Times New Roman"/>
                <a:sym typeface="Times New Roman"/>
              </a:rPr>
              <a:t>.csv file for every species.</a:t>
            </a:r>
            <a:endParaRPr sz="2800">
              <a:latin typeface="Times New Roman"/>
              <a:ea typeface="Times New Roman"/>
              <a:cs typeface="Times New Roman"/>
              <a:sym typeface="Times New Roman"/>
            </a:endParaRPr>
          </a:p>
        </p:txBody>
      </p:sp>
      <p:sp>
        <p:nvSpPr>
          <p:cNvPr id="80" name="Google Shape;80;p13"/>
          <p:cNvSpPr txBox="1"/>
          <p:nvPr/>
        </p:nvSpPr>
        <p:spPr>
          <a:xfrm>
            <a:off x="22040850" y="9109631"/>
            <a:ext cx="14526900" cy="4063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The coordinates from the </a:t>
            </a:r>
            <a:r>
              <a:rPr lang="en" sz="2800">
                <a:solidFill>
                  <a:schemeClr val="dk1"/>
                </a:solidFill>
                <a:latin typeface="Times New Roman"/>
                <a:ea typeface="Times New Roman"/>
                <a:cs typeface="Times New Roman"/>
                <a:sym typeface="Times New Roman"/>
              </a:rPr>
              <a:t>occurrence</a:t>
            </a:r>
            <a:r>
              <a:rPr lang="en" sz="2800">
                <a:solidFill>
                  <a:schemeClr val="dk1"/>
                </a:solidFill>
                <a:latin typeface="Times New Roman"/>
                <a:ea typeface="Times New Roman"/>
                <a:cs typeface="Times New Roman"/>
                <a:sym typeface="Times New Roman"/>
              </a:rPr>
              <a:t> data</a:t>
            </a:r>
            <a:r>
              <a:rPr lang="en" sz="2800">
                <a:solidFill>
                  <a:schemeClr val="dk1"/>
                </a:solidFill>
                <a:latin typeface="Times New Roman"/>
                <a:ea typeface="Times New Roman"/>
                <a:cs typeface="Times New Roman"/>
                <a:sym typeface="Times New Roman"/>
              </a:rPr>
              <a:t> were filtered to exclude </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2800">
                <a:solidFill>
                  <a:schemeClr val="dk1"/>
                </a:solidFill>
                <a:latin typeface="Times New Roman"/>
                <a:ea typeface="Times New Roman"/>
                <a:cs typeface="Times New Roman"/>
                <a:sym typeface="Times New Roman"/>
              </a:rPr>
              <a:t>obvious outliers, then ran through the coordinate cleaner package</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2800">
                <a:solidFill>
                  <a:schemeClr val="dk1"/>
                </a:solidFill>
                <a:latin typeface="Times New Roman"/>
                <a:ea typeface="Times New Roman"/>
                <a:cs typeface="Times New Roman"/>
                <a:sym typeface="Times New Roman"/>
              </a:rPr>
              <a:t>to exclude records that may be invalid due to a multitude of reasons</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 sz="2800">
                <a:solidFill>
                  <a:schemeClr val="dk1"/>
                </a:solidFill>
                <a:latin typeface="Times New Roman"/>
                <a:ea typeface="Times New Roman"/>
                <a:cs typeface="Times New Roman"/>
                <a:sym typeface="Times New Roman"/>
              </a:rPr>
              <a:t>(such as being located in the ocean, within a city capital, or being at 0°N, etc…)</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A distribution map of the cleaned coordinate data was created, and then a polygon was made to encompass all valid coordinates. The polygon can be seen here with all of the clean points represented by a black cross marks. The polygon was placed over a map to provide context.</a:t>
            </a:r>
            <a:endParaRPr sz="2800">
              <a:latin typeface="Times New Roman"/>
              <a:ea typeface="Times New Roman"/>
              <a:cs typeface="Times New Roman"/>
              <a:sym typeface="Times New Roman"/>
            </a:endParaRPr>
          </a:p>
          <a:p>
            <a:pPr indent="-406400" lvl="0" marL="457200" rtl="0" algn="l">
              <a:spcBef>
                <a:spcPts val="0"/>
              </a:spcBef>
              <a:spcAft>
                <a:spcPts val="0"/>
              </a:spcAft>
              <a:buSzPts val="2800"/>
              <a:buFont typeface="Times New Roman"/>
              <a:buChar char="●"/>
            </a:pPr>
            <a:r>
              <a:rPr lang="en" sz="2800">
                <a:latin typeface="Times New Roman"/>
                <a:ea typeface="Times New Roman"/>
                <a:cs typeface="Times New Roman"/>
                <a:sym typeface="Times New Roman"/>
              </a:rPr>
              <a:t>The area of the polygon was calculated in square kilometers (km²) and reported as a text file. </a:t>
            </a:r>
            <a:endParaRPr sz="2800">
              <a:latin typeface="Times New Roman"/>
              <a:ea typeface="Times New Roman"/>
              <a:cs typeface="Times New Roman"/>
              <a:sym typeface="Times New Roman"/>
            </a:endParaRPr>
          </a:p>
          <a:p>
            <a:pPr indent="0" lvl="0" marL="457200" rtl="0" algn="l">
              <a:spcBef>
                <a:spcPts val="0"/>
              </a:spcBef>
              <a:spcAft>
                <a:spcPts val="0"/>
              </a:spcAft>
              <a:buNone/>
            </a:pPr>
            <a:r>
              <a:rPr lang="en" sz="2800">
                <a:latin typeface="Times New Roman"/>
                <a:ea typeface="Times New Roman"/>
                <a:cs typeface="Times New Roman"/>
                <a:sym typeface="Times New Roman"/>
              </a:rPr>
              <a:t>The R script, polygon, and polygon area were all uploaded to Google drive.</a:t>
            </a:r>
            <a:endParaRPr sz="2600">
              <a:latin typeface="Times New Roman"/>
              <a:ea typeface="Times New Roman"/>
              <a:cs typeface="Times New Roman"/>
              <a:sym typeface="Times New Roman"/>
            </a:endParaRPr>
          </a:p>
        </p:txBody>
      </p:sp>
      <p:sp>
        <p:nvSpPr>
          <p:cNvPr id="81" name="Google Shape;81;p13"/>
          <p:cNvSpPr txBox="1"/>
          <p:nvPr/>
        </p:nvSpPr>
        <p:spPr>
          <a:xfrm>
            <a:off x="1677800" y="31242000"/>
            <a:ext cx="10559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*Asterisk denotes lead authors</a:t>
            </a:r>
            <a:endParaRPr sz="2000">
              <a:latin typeface="Times New Roman"/>
              <a:ea typeface="Times New Roman"/>
              <a:cs typeface="Times New Roman"/>
              <a:sym typeface="Times New Roman"/>
            </a:endParaRPr>
          </a:p>
        </p:txBody>
      </p:sp>
      <p:pic>
        <p:nvPicPr>
          <p:cNvPr id="82" name="Google Shape;82;p13"/>
          <p:cNvPicPr preferRelativeResize="0"/>
          <p:nvPr/>
        </p:nvPicPr>
        <p:blipFill>
          <a:blip r:embed="rId17">
            <a:alphaModFix/>
          </a:blip>
          <a:stretch>
            <a:fillRect/>
          </a:stretch>
        </p:blipFill>
        <p:spPr>
          <a:xfrm>
            <a:off x="17462825" y="22382700"/>
            <a:ext cx="11798399" cy="8512310"/>
          </a:xfrm>
          <a:prstGeom prst="rect">
            <a:avLst/>
          </a:prstGeom>
          <a:noFill/>
          <a:ln>
            <a:noFill/>
          </a:ln>
        </p:spPr>
      </p:pic>
      <p:sp>
        <p:nvSpPr>
          <p:cNvPr id="83" name="Google Shape;83;p13"/>
          <p:cNvSpPr txBox="1"/>
          <p:nvPr/>
        </p:nvSpPr>
        <p:spPr>
          <a:xfrm>
            <a:off x="2169400" y="23477375"/>
            <a:ext cx="15293400" cy="70806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457200" lvl="0" marL="0" rtl="0" algn="l">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Through the use of R, we were able to create multiple maps of species known to be within the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California Floristic Province. While creating the maps we also calculated their distribution size and range, which we can use to create a histogram. The histogram shows that most of the species and their distribution so far have a reasonably small range, such as </a:t>
            </a:r>
            <a:r>
              <a:rPr i="1" lang="en" sz="2800">
                <a:solidFill>
                  <a:schemeClr val="dk1"/>
                </a:solidFill>
                <a:latin typeface="Times New Roman"/>
                <a:ea typeface="Times New Roman"/>
                <a:cs typeface="Times New Roman"/>
                <a:sym typeface="Times New Roman"/>
              </a:rPr>
              <a:t>Ageratina shastensis</a:t>
            </a:r>
            <a:r>
              <a:rPr lang="en" sz="2800">
                <a:solidFill>
                  <a:schemeClr val="dk1"/>
                </a:solidFill>
                <a:latin typeface="Times New Roman"/>
                <a:ea typeface="Times New Roman"/>
                <a:cs typeface="Times New Roman"/>
                <a:sym typeface="Times New Roman"/>
              </a:rPr>
              <a:t>, which only has a distribution of 480 square kilometers and </a:t>
            </a:r>
            <a:r>
              <a:rPr i="1" lang="en" sz="2800">
                <a:solidFill>
                  <a:schemeClr val="dk1"/>
                </a:solidFill>
                <a:latin typeface="Times New Roman"/>
                <a:ea typeface="Times New Roman"/>
                <a:cs typeface="Times New Roman"/>
                <a:sym typeface="Times New Roman"/>
              </a:rPr>
              <a:t>Trifolium palmeri</a:t>
            </a:r>
            <a:r>
              <a:rPr lang="en" sz="2800">
                <a:solidFill>
                  <a:schemeClr val="dk1"/>
                </a:solidFill>
                <a:latin typeface="Times New Roman"/>
                <a:ea typeface="Times New Roman"/>
                <a:cs typeface="Times New Roman"/>
                <a:sym typeface="Times New Roman"/>
              </a:rPr>
              <a:t> has a distribution of 512 square kilometers. Given the size of these distributions and the other distribution collected, we can see that most of the data analyzed so far has a limited range and may be considered endemic to the CFP. While most of the distribution is relatively small on a global scale, we do have species within the CFP distributed around the world, such as </a:t>
            </a:r>
            <a:r>
              <a:rPr i="1" lang="en" sz="2800">
                <a:solidFill>
                  <a:schemeClr val="dk1"/>
                </a:solidFill>
                <a:latin typeface="Times New Roman"/>
                <a:ea typeface="Times New Roman"/>
                <a:cs typeface="Times New Roman"/>
                <a:sym typeface="Times New Roman"/>
              </a:rPr>
              <a:t>Juncus bufonius</a:t>
            </a:r>
            <a:r>
              <a:rPr lang="en" sz="2800">
                <a:solidFill>
                  <a:schemeClr val="dk1"/>
                </a:solidFill>
                <a:latin typeface="Times New Roman"/>
                <a:ea typeface="Times New Roman"/>
                <a:cs typeface="Times New Roman"/>
                <a:sym typeface="Times New Roman"/>
              </a:rPr>
              <a:t>, which has a distribution of 64,909,660 square kilometers according to the data we received from GBIF.</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19% of the species analysed so far have a distribution size smaller than Humboldt County.</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42% of our species analysed so far have a distribution size between the total area of Humboldt County and the State of California.</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34% of the species analysed have a total distribution larger than the State of California, but smaller than the entirety of the United States of America.</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5% of the total species analysed have a distribution size larger than the USA</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