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7" r:id="rId3"/>
    <p:sldId id="296" r:id="rId4"/>
    <p:sldId id="291" r:id="rId5"/>
    <p:sldId id="298" r:id="rId6"/>
    <p:sldId id="263" r:id="rId7"/>
    <p:sldId id="258" r:id="rId8"/>
    <p:sldId id="294" r:id="rId9"/>
    <p:sldId id="299" r:id="rId10"/>
    <p:sldId id="293" r:id="rId11"/>
    <p:sldId id="272" r:id="rId12"/>
    <p:sldId id="273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9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47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64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80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92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28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08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7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0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048D58EB-47F9-4E40-8608-5BF6349EF83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6E718DA-7B47-4972-B724-7FDE491D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humboldt.edu/irbsub/?q=node/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rb@humbold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1"/>
            <a:ext cx="7696200" cy="24574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the Major Changes to the IRB under the Final Common Rule?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54696" cy="1752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Prepared by</a:t>
            </a:r>
          </a:p>
          <a:p>
            <a:pPr>
              <a:defRPr/>
            </a:pPr>
            <a:r>
              <a:rPr lang="en-US" dirty="0" smtClean="0"/>
              <a:t>Susan Brater, IRB Coordinator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49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method for submitting an application has not changed.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Complete the online </a:t>
            </a:r>
            <a:r>
              <a:rPr lang="en-US" sz="2400" dirty="0" smtClean="0">
                <a:hlinkClick r:id="rId2"/>
              </a:rPr>
              <a:t>Drupal</a:t>
            </a:r>
            <a:r>
              <a:rPr lang="en-US" sz="2400" dirty="0" smtClean="0"/>
              <a:t> application and click submit.</a:t>
            </a:r>
          </a:p>
          <a:p>
            <a:r>
              <a:rPr lang="en-US" sz="2400" dirty="0" smtClean="0"/>
              <a:t>All review and communication with the IRB occurs electronically.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0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review process has not changed.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Applications are submitted via Drupal.</a:t>
            </a:r>
          </a:p>
          <a:p>
            <a:r>
              <a:rPr lang="en-US" sz="2400" dirty="0" smtClean="0"/>
              <a:t>The Coordinator reviews the applications to make sure the primary required elements are included.</a:t>
            </a:r>
          </a:p>
          <a:p>
            <a:r>
              <a:rPr lang="en-US" sz="2400" dirty="0" smtClean="0"/>
              <a:t>If there are omissions, the Coordinator contacts the researcher.</a:t>
            </a:r>
          </a:p>
          <a:p>
            <a:r>
              <a:rPr lang="en-US" sz="2400" dirty="0" smtClean="0"/>
              <a:t>The Coordinator either reviews the application or sends it to the IRB reviewer for review and approval.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63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for receiving approval has not changed.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Once approved, the Coordinator sends an approval letter to the researcher via email.</a:t>
            </a:r>
          </a:p>
          <a:p>
            <a:r>
              <a:rPr lang="en-US" sz="2400" dirty="0" smtClean="0"/>
              <a:t>The Coordinator tracks all contacts, requests,</a:t>
            </a:r>
            <a:r>
              <a:rPr lang="en-US" sz="3200" dirty="0" smtClean="0"/>
              <a:t> </a:t>
            </a:r>
            <a:r>
              <a:rPr lang="en-US" sz="2400" dirty="0" smtClean="0"/>
              <a:t>renewals, modifications,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95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If you have any questions, please contact the IRB at </a:t>
            </a:r>
            <a:r>
              <a:rPr lang="en-US" sz="2800" dirty="0" smtClean="0">
                <a:hlinkClick r:id="rId2"/>
              </a:rPr>
              <a:t>irb@humboldt.edu</a:t>
            </a:r>
            <a:r>
              <a:rPr lang="en-US" sz="2800" dirty="0" smtClean="0"/>
              <a:t> or 826-5165.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when do the changes go into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Due to a delay at the federal level, the changes will not go into effect until </a:t>
            </a:r>
            <a:r>
              <a:rPr lang="en-US" sz="3200" dirty="0" smtClean="0"/>
              <a:t>January 21, 2019.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41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452" y="685800"/>
            <a:ext cx="6338190" cy="1587502"/>
          </a:xfrm>
        </p:spPr>
        <p:txBody>
          <a:bodyPr/>
          <a:lstStyle/>
          <a:p>
            <a:r>
              <a:rPr lang="en-US" dirty="0" smtClean="0"/>
              <a:t>What research studies are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Studies approved prior to the implementation date will not be affected by the Final Common Rule changes.</a:t>
            </a:r>
          </a:p>
          <a:p>
            <a:r>
              <a:rPr lang="en-US" sz="2800" dirty="0" smtClean="0"/>
              <a:t>They will continue to be governed by the pre-Final Common Rule regulations.</a:t>
            </a:r>
            <a:endParaRPr lang="en-US" sz="2000" dirty="0" smtClean="0"/>
          </a:p>
          <a:p>
            <a:pPr marL="40233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62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exempt category has expanded.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Some research that used to be considered “expedited” will now be considered “exempt” when the only risk is privacy or confidentiality and those risks are appropriately safeguarded.</a:t>
            </a:r>
          </a:p>
          <a:p>
            <a:r>
              <a:rPr lang="en-US" sz="2400" dirty="0" smtClean="0"/>
              <a:t>Some exempt research will require “limited review” by an IRB member and may take just as long in the review process as an expedited study.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and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400" dirty="0" smtClean="0"/>
              <a:t>The Office for Human Research Protections (OHRP) recognizes that privacy and confidentiality often are the main risk in minimal risk research.</a:t>
            </a:r>
          </a:p>
          <a:p>
            <a:r>
              <a:rPr lang="en-US" sz="2400" dirty="0" smtClean="0"/>
              <a:t>OHRP may soon release guidance for IRBs to use during the review of such research.</a:t>
            </a:r>
          </a:p>
          <a:p>
            <a:r>
              <a:rPr lang="en-US" sz="2400" dirty="0" smtClean="0"/>
              <a:t>It is possible that the Exempt category of review will be further expanded.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1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definition of Human Subjects has changed.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The definition now includes: 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I</a:t>
            </a:r>
            <a:r>
              <a:rPr lang="en-US" sz="2400" dirty="0" smtClean="0"/>
              <a:t>nformation or biospecimens” obtained through intervention and interaction with individuals, or 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I</a:t>
            </a:r>
            <a:r>
              <a:rPr lang="en-US" sz="2400" dirty="0" smtClean="0"/>
              <a:t>dentifiable private information or identifiable biospecimens.”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33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definition of Research has changed.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 following activities are deemed not to be research:</a:t>
            </a:r>
          </a:p>
          <a:p>
            <a:pPr lvl="1"/>
            <a:r>
              <a:rPr lang="en-US" sz="2600" dirty="0" smtClean="0"/>
              <a:t>Certain journalistic, public health surveillance, and criminal justice or intelligence activities.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874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Consent forms must be clearer and more focused.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800" dirty="0" smtClean="0"/>
              <a:t>Information provided must facilitate a potential subject’s understanding of why one would participate in research.</a:t>
            </a:r>
          </a:p>
          <a:p>
            <a:r>
              <a:rPr lang="en-US" sz="2800" dirty="0" smtClean="0"/>
              <a:t>There are new Consent Templates to assist you in developing your consent forms.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4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Renewals and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Previously, a study was required to remain active if the investigator was still analyzing identifiable data.</a:t>
            </a:r>
          </a:p>
          <a:p>
            <a:r>
              <a:rPr lang="en-US" sz="2400" dirty="0" smtClean="0"/>
              <a:t>Under the Final Rule, a study may be closed once all subject enrollment and data collection is complete.</a:t>
            </a:r>
          </a:p>
          <a:p>
            <a:r>
              <a:rPr lang="en-US" sz="2400" dirty="0" smtClean="0"/>
              <a:t>If the investigator only has to complete an analysis of data, whether identifiable or not, the study may be closed.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1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6394</TotalTime>
  <Words>514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What are the Major Changes to the IRB under the Final Common Rule?</vt:lpstr>
      <vt:lpstr>First, when do the changes go into effect?</vt:lpstr>
      <vt:lpstr>What research studies are affected?</vt:lpstr>
      <vt:lpstr>The exempt category has expanded.</vt:lpstr>
      <vt:lpstr>Privacy and Confidentiality</vt:lpstr>
      <vt:lpstr>The definition of Human Subjects has changed.</vt:lpstr>
      <vt:lpstr>The definition of Research has changed.</vt:lpstr>
      <vt:lpstr> Consent forms must be clearer and more focused.  </vt:lpstr>
      <vt:lpstr>Renewals and Closures</vt:lpstr>
      <vt:lpstr>The method for submitting an application has not changed.</vt:lpstr>
      <vt:lpstr>The review process has not changed.</vt:lpstr>
      <vt:lpstr>The process for receiving approval has not changed.</vt:lpstr>
      <vt:lpstr>Questions?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Institutional Review Board: What, Who, When, Where, Why, and How</dc:title>
  <dc:creator>Windows User</dc:creator>
  <cp:lastModifiedBy>Susan L. Brater</cp:lastModifiedBy>
  <cp:revision>94</cp:revision>
  <dcterms:created xsi:type="dcterms:W3CDTF">2012-12-17T23:56:38Z</dcterms:created>
  <dcterms:modified xsi:type="dcterms:W3CDTF">2018-06-18T17:16:02Z</dcterms:modified>
</cp:coreProperties>
</file>