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8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179B5-3A3B-44B7-977D-37E580CC816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07E11B1C-7DA4-49FE-A23B-F6398D8617C7}">
      <dgm:prSet phldrT="[Text]" custT="1"/>
      <dgm:spPr/>
      <dgm:t>
        <a:bodyPr/>
        <a:lstStyle/>
        <a:p>
          <a:r>
            <a: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Belonging &amp; Community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7169215-DA9D-48AB-B164-5896F51C1E2B}" type="parTrans" cxnId="{623A4E48-64EF-4853-81C2-570F79B3211D}">
      <dgm:prSet/>
      <dgm:spPr/>
      <dgm:t>
        <a:bodyPr/>
        <a:lstStyle/>
        <a:p>
          <a:endParaRPr lang="en-US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CA6DD4E-A804-49DF-9260-DA3920FAC555}" type="sibTrans" cxnId="{623A4E48-64EF-4853-81C2-570F79B3211D}">
      <dgm:prSet/>
      <dgm:spPr/>
      <dgm:t>
        <a:bodyPr/>
        <a:lstStyle/>
        <a:p>
          <a:endParaRPr lang="en-US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A43D561-2506-46B5-B4BD-7F2E73481CB3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Academic achievement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019F7CB-9F8A-4A59-A9D4-CB6E27C872B8}" type="parTrans" cxnId="{9387E18F-B5D7-4658-8554-035B055C47BB}">
      <dgm:prSet/>
      <dgm:spPr/>
      <dgm:t>
        <a:bodyPr/>
        <a:lstStyle/>
        <a:p>
          <a:endParaRPr lang="en-US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9EE372E-FC5D-4A7A-B9F4-1EE8EAE88F7E}" type="sibTrans" cxnId="{9387E18F-B5D7-4658-8554-035B055C47BB}">
      <dgm:prSet/>
      <dgm:spPr/>
      <dgm:t>
        <a:bodyPr/>
        <a:lstStyle/>
        <a:p>
          <a:endParaRPr lang="en-US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06AAA72-8A71-4F56-8093-78CAEC45A38A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Retention &amp; Graduation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AC681E5-CD33-4985-88E1-0F40AA422B00}" type="parTrans" cxnId="{804C6576-36FA-4C4B-A47B-AEDF2988F7A4}">
      <dgm:prSet/>
      <dgm:spPr/>
      <dgm:t>
        <a:bodyPr/>
        <a:lstStyle/>
        <a:p>
          <a:endParaRPr lang="en-US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4FD9DE9-0855-4B7D-A80A-1B1CC59FD881}" type="sibTrans" cxnId="{804C6576-36FA-4C4B-A47B-AEDF2988F7A4}">
      <dgm:prSet/>
      <dgm:spPr/>
      <dgm:t>
        <a:bodyPr/>
        <a:lstStyle/>
        <a:p>
          <a:endParaRPr lang="en-US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46E2B98-5310-4D89-A313-87023CCAB38B}">
      <dgm:prSet custT="1"/>
      <dgm:spPr/>
      <dgm:t>
        <a:bodyPr/>
        <a:lstStyle/>
        <a:p>
          <a:r>
            <a: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Skills &amp; Attitudes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1C43FBC-CDF8-4DA4-9CAF-792FA92E261C}" type="parTrans" cxnId="{6AE363FC-C71C-47D6-9104-4F3D05B6C1CD}">
      <dgm:prSet/>
      <dgm:spPr/>
      <dgm:t>
        <a:bodyPr/>
        <a:lstStyle/>
        <a:p>
          <a:endParaRPr lang="en-US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B71D645-CDCD-4537-AC3A-489AF27E8A4C}" type="sibTrans" cxnId="{6AE363FC-C71C-47D6-9104-4F3D05B6C1CD}">
      <dgm:prSet/>
      <dgm:spPr/>
      <dgm:t>
        <a:bodyPr/>
        <a:lstStyle/>
        <a:p>
          <a:endParaRPr lang="en-US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E54AAA4-12D4-41DB-B987-053A5DDFC6A6}" type="pres">
      <dgm:prSet presAssocID="{C36179B5-3A3B-44B7-977D-37E580CC816A}" presName="Name0" presStyleCnt="0">
        <dgm:presLayoutVars>
          <dgm:dir/>
          <dgm:animLvl val="lvl"/>
          <dgm:resizeHandles val="exact"/>
        </dgm:presLayoutVars>
      </dgm:prSet>
      <dgm:spPr/>
    </dgm:pt>
    <dgm:pt modelId="{EE9C9537-D583-4124-98D8-05C1419F05FD}" type="pres">
      <dgm:prSet presAssocID="{07E11B1C-7DA4-49FE-A23B-F6398D8617C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933F5-34B5-4E52-B14A-9FFC22361D6F}" type="pres">
      <dgm:prSet presAssocID="{6CA6DD4E-A804-49DF-9260-DA3920FAC555}" presName="parTxOnlySpace" presStyleCnt="0"/>
      <dgm:spPr/>
    </dgm:pt>
    <dgm:pt modelId="{F3B8BC5E-6796-4D82-AE47-3E9993245954}" type="pres">
      <dgm:prSet presAssocID="{B46E2B98-5310-4D89-A313-87023CCAB38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B29BC-D835-445E-B72D-742FFD3FBB58}" type="pres">
      <dgm:prSet presAssocID="{DB71D645-CDCD-4537-AC3A-489AF27E8A4C}" presName="parTxOnlySpace" presStyleCnt="0"/>
      <dgm:spPr/>
    </dgm:pt>
    <dgm:pt modelId="{DB96727B-A827-4A8B-8DF8-CF6D79C31703}" type="pres">
      <dgm:prSet presAssocID="{4A43D561-2506-46B5-B4BD-7F2E73481CB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2DC8A-5EA1-4003-8D78-A65E0F0DAEAE}" type="pres">
      <dgm:prSet presAssocID="{89EE372E-FC5D-4A7A-B9F4-1EE8EAE88F7E}" presName="parTxOnlySpace" presStyleCnt="0"/>
      <dgm:spPr/>
    </dgm:pt>
    <dgm:pt modelId="{3A1FF9C9-3CCF-4387-87D6-0C5688B9337C}" type="pres">
      <dgm:prSet presAssocID="{506AAA72-8A71-4F56-8093-78CAEC45A38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9E7B0-41BE-8B46-8977-C43A98B7941C}" type="presOf" srcId="{4A43D561-2506-46B5-B4BD-7F2E73481CB3}" destId="{DB96727B-A827-4A8B-8DF8-CF6D79C31703}" srcOrd="0" destOrd="0" presId="urn:microsoft.com/office/officeart/2005/8/layout/chevron1"/>
    <dgm:cxn modelId="{51B7C39A-F181-BB4E-97DD-9F81D6423B2E}" type="presOf" srcId="{C36179B5-3A3B-44B7-977D-37E580CC816A}" destId="{8E54AAA4-12D4-41DB-B987-053A5DDFC6A6}" srcOrd="0" destOrd="0" presId="urn:microsoft.com/office/officeart/2005/8/layout/chevron1"/>
    <dgm:cxn modelId="{6AE363FC-C71C-47D6-9104-4F3D05B6C1CD}" srcId="{C36179B5-3A3B-44B7-977D-37E580CC816A}" destId="{B46E2B98-5310-4D89-A313-87023CCAB38B}" srcOrd="1" destOrd="0" parTransId="{81C43FBC-CDF8-4DA4-9CAF-792FA92E261C}" sibTransId="{DB71D645-CDCD-4537-AC3A-489AF27E8A4C}"/>
    <dgm:cxn modelId="{804C6576-36FA-4C4B-A47B-AEDF2988F7A4}" srcId="{C36179B5-3A3B-44B7-977D-37E580CC816A}" destId="{506AAA72-8A71-4F56-8093-78CAEC45A38A}" srcOrd="3" destOrd="0" parTransId="{6AC681E5-CD33-4985-88E1-0F40AA422B00}" sibTransId="{14FD9DE9-0855-4B7D-A80A-1B1CC59FD881}"/>
    <dgm:cxn modelId="{623A4E48-64EF-4853-81C2-570F79B3211D}" srcId="{C36179B5-3A3B-44B7-977D-37E580CC816A}" destId="{07E11B1C-7DA4-49FE-A23B-F6398D8617C7}" srcOrd="0" destOrd="0" parTransId="{D7169215-DA9D-48AB-B164-5896F51C1E2B}" sibTransId="{6CA6DD4E-A804-49DF-9260-DA3920FAC555}"/>
    <dgm:cxn modelId="{233C0E41-D8C8-DE47-9C30-503932B0B6F0}" type="presOf" srcId="{07E11B1C-7DA4-49FE-A23B-F6398D8617C7}" destId="{EE9C9537-D583-4124-98D8-05C1419F05FD}" srcOrd="0" destOrd="0" presId="urn:microsoft.com/office/officeart/2005/8/layout/chevron1"/>
    <dgm:cxn modelId="{9387E18F-B5D7-4658-8554-035B055C47BB}" srcId="{C36179B5-3A3B-44B7-977D-37E580CC816A}" destId="{4A43D561-2506-46B5-B4BD-7F2E73481CB3}" srcOrd="2" destOrd="0" parTransId="{9019F7CB-9F8A-4A59-A9D4-CB6E27C872B8}" sibTransId="{89EE372E-FC5D-4A7A-B9F4-1EE8EAE88F7E}"/>
    <dgm:cxn modelId="{55ABEA98-EA2C-284B-8976-51509DBFCCB1}" type="presOf" srcId="{B46E2B98-5310-4D89-A313-87023CCAB38B}" destId="{F3B8BC5E-6796-4D82-AE47-3E9993245954}" srcOrd="0" destOrd="0" presId="urn:microsoft.com/office/officeart/2005/8/layout/chevron1"/>
    <dgm:cxn modelId="{20C0194D-5A92-C94D-9EE4-13C6B4C0D56B}" type="presOf" srcId="{506AAA72-8A71-4F56-8093-78CAEC45A38A}" destId="{3A1FF9C9-3CCF-4387-87D6-0C5688B9337C}" srcOrd="0" destOrd="0" presId="urn:microsoft.com/office/officeart/2005/8/layout/chevron1"/>
    <dgm:cxn modelId="{CBBB4894-E9B7-6B49-B692-F0C7E972AD66}" type="presParOf" srcId="{8E54AAA4-12D4-41DB-B987-053A5DDFC6A6}" destId="{EE9C9537-D583-4124-98D8-05C1419F05FD}" srcOrd="0" destOrd="0" presId="urn:microsoft.com/office/officeart/2005/8/layout/chevron1"/>
    <dgm:cxn modelId="{F6132A36-ABA4-0C4A-9A7F-0F979E2E7C33}" type="presParOf" srcId="{8E54AAA4-12D4-41DB-B987-053A5DDFC6A6}" destId="{936933F5-34B5-4E52-B14A-9FFC22361D6F}" srcOrd="1" destOrd="0" presId="urn:microsoft.com/office/officeart/2005/8/layout/chevron1"/>
    <dgm:cxn modelId="{E4770062-2758-2C4A-8054-E2067FD1C925}" type="presParOf" srcId="{8E54AAA4-12D4-41DB-B987-053A5DDFC6A6}" destId="{F3B8BC5E-6796-4D82-AE47-3E9993245954}" srcOrd="2" destOrd="0" presId="urn:microsoft.com/office/officeart/2005/8/layout/chevron1"/>
    <dgm:cxn modelId="{E20EE35F-A5C6-384C-98D5-5155ED10467E}" type="presParOf" srcId="{8E54AAA4-12D4-41DB-B987-053A5DDFC6A6}" destId="{086B29BC-D835-445E-B72D-742FFD3FBB58}" srcOrd="3" destOrd="0" presId="urn:microsoft.com/office/officeart/2005/8/layout/chevron1"/>
    <dgm:cxn modelId="{60EFCFAD-E647-DB46-8CED-3038FA90520F}" type="presParOf" srcId="{8E54AAA4-12D4-41DB-B987-053A5DDFC6A6}" destId="{DB96727B-A827-4A8B-8DF8-CF6D79C31703}" srcOrd="4" destOrd="0" presId="urn:microsoft.com/office/officeart/2005/8/layout/chevron1"/>
    <dgm:cxn modelId="{D854769D-5C1B-2A4C-B327-2EDF18DC5DEE}" type="presParOf" srcId="{8E54AAA4-12D4-41DB-B987-053A5DDFC6A6}" destId="{E812DC8A-5EA1-4003-8D78-A65E0F0DAEAE}" srcOrd="5" destOrd="0" presId="urn:microsoft.com/office/officeart/2005/8/layout/chevron1"/>
    <dgm:cxn modelId="{378E3632-DE1E-924A-A95D-8C9C2E71DBE9}" type="presParOf" srcId="{8E54AAA4-12D4-41DB-B987-053A5DDFC6A6}" destId="{3A1FF9C9-3CCF-4387-87D6-0C5688B9337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C9537-D583-4124-98D8-05C1419F05FD}">
      <dsp:nvSpPr>
        <dsp:cNvPr id="0" name=""/>
        <dsp:cNvSpPr/>
      </dsp:nvSpPr>
      <dsp:spPr>
        <a:xfrm>
          <a:off x="4536" y="1036214"/>
          <a:ext cx="2640593" cy="105623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Belonging &amp; Community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32655" y="1036214"/>
        <a:ext cx="1584356" cy="1056237"/>
      </dsp:txXfrm>
    </dsp:sp>
    <dsp:sp modelId="{F3B8BC5E-6796-4D82-AE47-3E9993245954}">
      <dsp:nvSpPr>
        <dsp:cNvPr id="0" name=""/>
        <dsp:cNvSpPr/>
      </dsp:nvSpPr>
      <dsp:spPr>
        <a:xfrm>
          <a:off x="2381070" y="1036214"/>
          <a:ext cx="2640593" cy="1056237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Skills &amp; Attitudes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909189" y="1036214"/>
        <a:ext cx="1584356" cy="1056237"/>
      </dsp:txXfrm>
    </dsp:sp>
    <dsp:sp modelId="{DB96727B-A827-4A8B-8DF8-CF6D79C31703}">
      <dsp:nvSpPr>
        <dsp:cNvPr id="0" name=""/>
        <dsp:cNvSpPr/>
      </dsp:nvSpPr>
      <dsp:spPr>
        <a:xfrm>
          <a:off x="4757603" y="1036214"/>
          <a:ext cx="2640593" cy="1056237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Academic achievement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285722" y="1036214"/>
        <a:ext cx="1584356" cy="1056237"/>
      </dsp:txXfrm>
    </dsp:sp>
    <dsp:sp modelId="{3A1FF9C9-3CCF-4387-87D6-0C5688B9337C}">
      <dsp:nvSpPr>
        <dsp:cNvPr id="0" name=""/>
        <dsp:cNvSpPr/>
      </dsp:nvSpPr>
      <dsp:spPr>
        <a:xfrm>
          <a:off x="7134137" y="1036214"/>
          <a:ext cx="2640593" cy="1056237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Retention &amp; Graduation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7662256" y="1036214"/>
        <a:ext cx="1584356" cy="1056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1A09F-DA18-4718-8B7E-9D6041B4210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3D961-F75D-4DE6-83DF-06762338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d95518e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d95518e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46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A3D5-7BB6-45C7-8277-14ED2DC7B1C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97C4-A1FA-4F5C-BFC9-5A03CCE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7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A3D5-7BB6-45C7-8277-14ED2DC7B1C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97C4-A1FA-4F5C-BFC9-5A03CCE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2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A3D5-7BB6-45C7-8277-14ED2DC7B1C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97C4-A1FA-4F5C-BFC9-5A03CCE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035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A3D5-7BB6-45C7-8277-14ED2DC7B1C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97C4-A1FA-4F5C-BFC9-5A03CCE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0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A3D5-7BB6-45C7-8277-14ED2DC7B1C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97C4-A1FA-4F5C-BFC9-5A03CCE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6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A3D5-7BB6-45C7-8277-14ED2DC7B1C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97C4-A1FA-4F5C-BFC9-5A03CCE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A3D5-7BB6-45C7-8277-14ED2DC7B1C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97C4-A1FA-4F5C-BFC9-5A03CCE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8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A3D5-7BB6-45C7-8277-14ED2DC7B1C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97C4-A1FA-4F5C-BFC9-5A03CCE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A3D5-7BB6-45C7-8277-14ED2DC7B1C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97C4-A1FA-4F5C-BFC9-5A03CCE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9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A3D5-7BB6-45C7-8277-14ED2DC7B1C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97C4-A1FA-4F5C-BFC9-5A03CCE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9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A3D5-7BB6-45C7-8277-14ED2DC7B1C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97C4-A1FA-4F5C-BFC9-5A03CCE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0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A3D5-7BB6-45C7-8277-14ED2DC7B1C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597C4-A1FA-4F5C-BFC9-5A03CCE1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7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2290" y="595868"/>
            <a:ext cx="9538635" cy="517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 agenda for </a:t>
            </a:r>
            <a:r>
              <a:rPr lang="en-US" sz="2800" b="1" dirty="0" smtClean="0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May </a:t>
            </a:r>
            <a:r>
              <a:rPr lang="en-US" sz="2800" b="1" dirty="0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2019; 3-4 pm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Corbett Conference Room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HSI STEM Steering Committee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 &amp; Outline for today (3-3:05)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brief updates (3:05-3:15)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groups…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Gina Garcia’s Visit (3:15-3:35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Fernando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Steering 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 (suggestions)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we area…&amp; what’s next 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3:40-3:50)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Summer meeting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5705" y="1424539"/>
            <a:ext cx="2502569" cy="1645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producing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438274" y="1424539"/>
            <a:ext cx="2502569" cy="16459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serving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935705" y="3075272"/>
            <a:ext cx="2502569" cy="16459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enrolling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438274" y="3075272"/>
            <a:ext cx="2502569" cy="16459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enhancing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18484" y="2593405"/>
            <a:ext cx="31463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Organizational</a:t>
            </a:r>
          </a:p>
          <a:p>
            <a:pPr algn="ctr"/>
            <a:r>
              <a:rPr lang="en-US" sz="2800" dirty="0" smtClean="0"/>
              <a:t> outcomes for </a:t>
            </a:r>
            <a:r>
              <a:rPr lang="en-US" sz="2800" dirty="0" err="1" smtClean="0"/>
              <a:t>Latinx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67170" y="5367269"/>
            <a:ext cx="3142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Organization culture</a:t>
            </a:r>
          </a:p>
          <a:p>
            <a:pPr algn="ctr"/>
            <a:r>
              <a:rPr lang="en-US" sz="2800" dirty="0" smtClean="0"/>
              <a:t> reflects </a:t>
            </a:r>
            <a:r>
              <a:rPr lang="en-US" sz="2800" dirty="0" err="1" smtClean="0"/>
              <a:t>Latinx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16" y="3811605"/>
            <a:ext cx="608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7216" y="2184197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02744" y="4835101"/>
            <a:ext cx="608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83224" y="484880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096000" y="14279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Garcia, G. A. (2017). Defined by outcomes or culture? Constructing an organizational identity for Hispanic-serving institutions. </a:t>
            </a:r>
            <a:r>
              <a:rPr lang="en-US" sz="1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American Educational Research Journal</a:t>
            </a:r>
            <a:r>
              <a:rPr lang="en-US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54</a:t>
            </a:r>
            <a:r>
              <a:rPr lang="en-US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(1_suppl), 111S-134S.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63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7259" y="317633"/>
            <a:ext cx="11569566" cy="2098307"/>
            <a:chOff x="0" y="457200"/>
            <a:chExt cx="6356350" cy="1244600"/>
          </a:xfrm>
        </p:grpSpPr>
        <p:pic>
          <p:nvPicPr>
            <p:cNvPr id="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145415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00" y="457200"/>
              <a:ext cx="14033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57200"/>
              <a:ext cx="1511300" cy="123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850" y="457200"/>
              <a:ext cx="1587500" cy="124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38171516"/>
              </p:ext>
            </p:extLst>
          </p:nvPr>
        </p:nvGraphicFramePr>
        <p:xfrm>
          <a:off x="1356201" y="3082775"/>
          <a:ext cx="9779267" cy="312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2" descr="Image result for mi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8070" y="2852943"/>
            <a:ext cx="1443790" cy="13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mi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128" y="2856808"/>
            <a:ext cx="1443790" cy="13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3"/>
          <p:cNvSpPr txBox="1"/>
          <p:nvPr/>
        </p:nvSpPr>
        <p:spPr>
          <a:xfrm>
            <a:off x="531600" y="1664300"/>
            <a:ext cx="373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8000" dirty="0"/>
              <a:t>44%</a:t>
            </a:r>
            <a:endParaRPr sz="8000" dirty="0"/>
          </a:p>
        </p:txBody>
      </p:sp>
      <p:sp>
        <p:nvSpPr>
          <p:cNvPr id="287" name="Google Shape;287;p53"/>
          <p:cNvSpPr txBox="1"/>
          <p:nvPr/>
        </p:nvSpPr>
        <p:spPr>
          <a:xfrm>
            <a:off x="531600" y="795933"/>
            <a:ext cx="373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 i="1" u="sng"/>
              <a:t>Campus</a:t>
            </a:r>
            <a:endParaRPr sz="4800" i="1" u="sng"/>
          </a:p>
        </p:txBody>
      </p:sp>
      <p:sp>
        <p:nvSpPr>
          <p:cNvPr id="288" name="Google Shape;288;p53"/>
          <p:cNvSpPr txBox="1"/>
          <p:nvPr/>
        </p:nvSpPr>
        <p:spPr>
          <a:xfrm>
            <a:off x="621400" y="2971900"/>
            <a:ext cx="373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8000" dirty="0">
                <a:solidFill>
                  <a:srgbClr val="38761D"/>
                </a:solidFill>
              </a:rPr>
              <a:t>19</a:t>
            </a:r>
            <a:r>
              <a:rPr lang="en" sz="8000" baseline="30000" dirty="0">
                <a:solidFill>
                  <a:srgbClr val="38761D"/>
                </a:solidFill>
              </a:rPr>
              <a:t>th</a:t>
            </a:r>
            <a:r>
              <a:rPr lang="en" sz="8000" dirty="0">
                <a:solidFill>
                  <a:srgbClr val="38761D"/>
                </a:solidFill>
              </a:rPr>
              <a:t> </a:t>
            </a:r>
            <a:endParaRPr sz="8000" dirty="0">
              <a:solidFill>
                <a:srgbClr val="38761D"/>
              </a:solidFill>
            </a:endParaRPr>
          </a:p>
        </p:txBody>
      </p:sp>
      <p:grpSp>
        <p:nvGrpSpPr>
          <p:cNvPr id="289" name="Google Shape;289;p53"/>
          <p:cNvGrpSpPr/>
          <p:nvPr/>
        </p:nvGrpSpPr>
        <p:grpSpPr>
          <a:xfrm>
            <a:off x="4037800" y="795934"/>
            <a:ext cx="4229800" cy="3822767"/>
            <a:chOff x="3028350" y="596950"/>
            <a:chExt cx="3172350" cy="2867075"/>
          </a:xfrm>
        </p:grpSpPr>
        <p:sp>
          <p:nvSpPr>
            <p:cNvPr id="290" name="Google Shape;290;p53"/>
            <p:cNvSpPr txBox="1"/>
            <p:nvPr/>
          </p:nvSpPr>
          <p:spPr>
            <a:xfrm>
              <a:off x="3256950" y="1248225"/>
              <a:ext cx="2800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8000" dirty="0"/>
                <a:t>48%</a:t>
              </a:r>
              <a:endParaRPr sz="8000" dirty="0"/>
            </a:p>
          </p:txBody>
        </p:sp>
        <p:sp>
          <p:nvSpPr>
            <p:cNvPr id="291" name="Google Shape;291;p53"/>
            <p:cNvSpPr txBox="1"/>
            <p:nvPr/>
          </p:nvSpPr>
          <p:spPr>
            <a:xfrm>
              <a:off x="3028350" y="596950"/>
              <a:ext cx="2800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4800" i="1" u="sng"/>
                <a:t>STEM Inst</a:t>
              </a:r>
              <a:endParaRPr sz="4800" i="1" u="sng"/>
            </a:p>
          </p:txBody>
        </p:sp>
        <p:sp>
          <p:nvSpPr>
            <p:cNvPr id="292" name="Google Shape;292;p53"/>
            <p:cNvSpPr txBox="1"/>
            <p:nvPr/>
          </p:nvSpPr>
          <p:spPr>
            <a:xfrm>
              <a:off x="3400500" y="2228925"/>
              <a:ext cx="2800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8000">
                  <a:solidFill>
                    <a:srgbClr val="38761D"/>
                  </a:solidFill>
                </a:rPr>
                <a:t>15</a:t>
              </a:r>
              <a:r>
                <a:rPr lang="en" sz="8000" baseline="30000">
                  <a:solidFill>
                    <a:srgbClr val="38761D"/>
                  </a:solidFill>
                </a:rPr>
                <a:t>th</a:t>
              </a:r>
              <a:endParaRPr sz="8000" baseline="30000">
                <a:solidFill>
                  <a:srgbClr val="38761D"/>
                </a:solidFill>
              </a:endParaRPr>
            </a:p>
          </p:txBody>
        </p:sp>
      </p:grpSp>
      <p:grpSp>
        <p:nvGrpSpPr>
          <p:cNvPr id="293" name="Google Shape;293;p53"/>
          <p:cNvGrpSpPr/>
          <p:nvPr/>
        </p:nvGrpSpPr>
        <p:grpSpPr>
          <a:xfrm>
            <a:off x="7985667" y="795934"/>
            <a:ext cx="4421333" cy="3822767"/>
            <a:chOff x="5989250" y="596950"/>
            <a:chExt cx="3316000" cy="2867075"/>
          </a:xfrm>
        </p:grpSpPr>
        <p:sp>
          <p:nvSpPr>
            <p:cNvPr id="294" name="Google Shape;294;p53"/>
            <p:cNvSpPr txBox="1"/>
            <p:nvPr/>
          </p:nvSpPr>
          <p:spPr>
            <a:xfrm>
              <a:off x="6115200" y="1248225"/>
              <a:ext cx="2800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8000" dirty="0"/>
                <a:t>33%</a:t>
              </a:r>
              <a:endParaRPr sz="8000" dirty="0"/>
            </a:p>
          </p:txBody>
        </p:sp>
        <p:sp>
          <p:nvSpPr>
            <p:cNvPr id="295" name="Google Shape;295;p53"/>
            <p:cNvSpPr txBox="1"/>
            <p:nvPr/>
          </p:nvSpPr>
          <p:spPr>
            <a:xfrm>
              <a:off x="5989250" y="596950"/>
              <a:ext cx="2800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4800" i="1" u="sng"/>
                <a:t>STEM Disc.</a:t>
              </a:r>
              <a:endParaRPr sz="4800" i="1" u="sng"/>
            </a:p>
          </p:txBody>
        </p:sp>
        <p:sp>
          <p:nvSpPr>
            <p:cNvPr id="296" name="Google Shape;296;p53"/>
            <p:cNvSpPr txBox="1"/>
            <p:nvPr/>
          </p:nvSpPr>
          <p:spPr>
            <a:xfrm>
              <a:off x="6505050" y="2228925"/>
              <a:ext cx="2800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8000">
                  <a:solidFill>
                    <a:srgbClr val="38761D"/>
                  </a:solidFill>
                </a:rPr>
                <a:t>8</a:t>
              </a:r>
              <a:r>
                <a:rPr lang="en" sz="8000" baseline="30000">
                  <a:solidFill>
                    <a:srgbClr val="38761D"/>
                  </a:solidFill>
                </a:rPr>
                <a:t>th</a:t>
              </a:r>
              <a:endParaRPr sz="8000" baseline="30000">
                <a:solidFill>
                  <a:srgbClr val="38761D"/>
                </a:solidFill>
              </a:endParaRPr>
            </a:p>
          </p:txBody>
        </p:sp>
      </p:grpSp>
      <p:sp>
        <p:nvSpPr>
          <p:cNvPr id="297" name="Google Shape;297;p53"/>
          <p:cNvSpPr txBox="1"/>
          <p:nvPr/>
        </p:nvSpPr>
        <p:spPr>
          <a:xfrm>
            <a:off x="191933" y="96933"/>
            <a:ext cx="11020000" cy="7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/>
              <a:t>Latest </a:t>
            </a:r>
            <a:r>
              <a:rPr lang="en" sz="1600" dirty="0" smtClean="0"/>
              <a:t>system-wide 6-yr </a:t>
            </a:r>
            <a:r>
              <a:rPr lang="en" sz="1600" dirty="0"/>
              <a:t>graduation rate data (5-yr </a:t>
            </a:r>
            <a:r>
              <a:rPr lang="en" sz="1600" dirty="0" smtClean="0"/>
              <a:t>average)</a:t>
            </a:r>
            <a:endParaRPr sz="1600" dirty="0"/>
          </a:p>
          <a:p>
            <a:r>
              <a:rPr lang="en" sz="1600" dirty="0"/>
              <a:t>http://asd.calstate.edu/csrde/index.shtml</a:t>
            </a:r>
            <a:endParaRPr sz="1600" dirty="0"/>
          </a:p>
        </p:txBody>
      </p:sp>
      <p:grpSp>
        <p:nvGrpSpPr>
          <p:cNvPr id="298" name="Google Shape;298;p53"/>
          <p:cNvGrpSpPr/>
          <p:nvPr/>
        </p:nvGrpSpPr>
        <p:grpSpPr>
          <a:xfrm>
            <a:off x="-13783" y="3795300"/>
            <a:ext cx="12197248" cy="3027474"/>
            <a:chOff x="-10337" y="2846475"/>
            <a:chExt cx="9147935" cy="2270605"/>
          </a:xfrm>
        </p:grpSpPr>
        <p:sp>
          <p:nvSpPr>
            <p:cNvPr id="299" name="Google Shape;299;p53"/>
            <p:cNvSpPr txBox="1"/>
            <p:nvPr/>
          </p:nvSpPr>
          <p:spPr>
            <a:xfrm>
              <a:off x="348231" y="3146390"/>
              <a:ext cx="2800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8800" b="1" dirty="0"/>
                <a:t>39%</a:t>
              </a:r>
              <a:endParaRPr sz="8800" b="1" dirty="0"/>
            </a:p>
          </p:txBody>
        </p:sp>
        <p:sp>
          <p:nvSpPr>
            <p:cNvPr id="300" name="Google Shape;300;p53"/>
            <p:cNvSpPr txBox="1"/>
            <p:nvPr/>
          </p:nvSpPr>
          <p:spPr>
            <a:xfrm>
              <a:off x="398556" y="3881980"/>
              <a:ext cx="2800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8800" b="1">
                  <a:solidFill>
                    <a:srgbClr val="38761D"/>
                  </a:solidFill>
                </a:rPr>
                <a:t>21</a:t>
              </a:r>
              <a:r>
                <a:rPr lang="en" sz="8800" b="1" baseline="30000">
                  <a:solidFill>
                    <a:srgbClr val="38761D"/>
                  </a:solidFill>
                </a:rPr>
                <a:t>st</a:t>
              </a:r>
              <a:r>
                <a:rPr lang="en" sz="8800" b="1">
                  <a:solidFill>
                    <a:srgbClr val="38761D"/>
                  </a:solidFill>
                </a:rPr>
                <a:t> </a:t>
              </a:r>
              <a:endParaRPr sz="8800" b="1">
                <a:solidFill>
                  <a:srgbClr val="38761D"/>
                </a:solidFill>
              </a:endParaRPr>
            </a:p>
          </p:txBody>
        </p:sp>
        <p:sp>
          <p:nvSpPr>
            <p:cNvPr id="301" name="Google Shape;301;p53"/>
            <p:cNvSpPr txBox="1"/>
            <p:nvPr/>
          </p:nvSpPr>
          <p:spPr>
            <a:xfrm>
              <a:off x="3317645" y="3146390"/>
              <a:ext cx="2800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8800" b="1"/>
                <a:t>38%</a:t>
              </a:r>
              <a:endParaRPr sz="8800" b="1"/>
            </a:p>
          </p:txBody>
        </p:sp>
        <p:sp>
          <p:nvSpPr>
            <p:cNvPr id="302" name="Google Shape;302;p53"/>
            <p:cNvSpPr txBox="1"/>
            <p:nvPr/>
          </p:nvSpPr>
          <p:spPr>
            <a:xfrm>
              <a:off x="3367970" y="3881980"/>
              <a:ext cx="2800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8800" b="1" dirty="0">
                  <a:solidFill>
                    <a:srgbClr val="38761D"/>
                  </a:solidFill>
                </a:rPr>
                <a:t>17</a:t>
              </a:r>
              <a:r>
                <a:rPr lang="en" sz="8800" b="1" baseline="30000" dirty="0">
                  <a:solidFill>
                    <a:srgbClr val="38761D"/>
                  </a:solidFill>
                </a:rPr>
                <a:t>th</a:t>
              </a:r>
              <a:r>
                <a:rPr lang="en" sz="8800" b="1" dirty="0">
                  <a:solidFill>
                    <a:srgbClr val="38761D"/>
                  </a:solidFill>
                </a:rPr>
                <a:t> </a:t>
              </a:r>
              <a:endParaRPr sz="8800" b="1" dirty="0">
                <a:solidFill>
                  <a:srgbClr val="38761D"/>
                </a:solidFill>
              </a:endParaRPr>
            </a:p>
          </p:txBody>
        </p:sp>
        <p:sp>
          <p:nvSpPr>
            <p:cNvPr id="303" name="Google Shape;303;p53"/>
            <p:cNvSpPr txBox="1"/>
            <p:nvPr/>
          </p:nvSpPr>
          <p:spPr>
            <a:xfrm>
              <a:off x="6287073" y="3146390"/>
              <a:ext cx="2800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8800" b="1"/>
                <a:t>22%</a:t>
              </a:r>
              <a:endParaRPr sz="8800" b="1"/>
            </a:p>
          </p:txBody>
        </p:sp>
        <p:sp>
          <p:nvSpPr>
            <p:cNvPr id="304" name="Google Shape;304;p53"/>
            <p:cNvSpPr txBox="1"/>
            <p:nvPr/>
          </p:nvSpPr>
          <p:spPr>
            <a:xfrm>
              <a:off x="6337398" y="3881980"/>
              <a:ext cx="28002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8800" b="1">
                  <a:solidFill>
                    <a:srgbClr val="38761D"/>
                  </a:solidFill>
                </a:rPr>
                <a:t>10</a:t>
              </a:r>
              <a:r>
                <a:rPr lang="en" sz="8800" b="1" baseline="30000">
                  <a:solidFill>
                    <a:srgbClr val="38761D"/>
                  </a:solidFill>
                </a:rPr>
                <a:t>th</a:t>
              </a:r>
              <a:r>
                <a:rPr lang="en" sz="8800" b="1">
                  <a:solidFill>
                    <a:srgbClr val="38761D"/>
                  </a:solidFill>
                </a:rPr>
                <a:t> </a:t>
              </a:r>
              <a:endParaRPr sz="8800" b="1">
                <a:solidFill>
                  <a:srgbClr val="38761D"/>
                </a:solidFill>
              </a:endParaRPr>
            </a:p>
          </p:txBody>
        </p:sp>
        <p:sp>
          <p:nvSpPr>
            <p:cNvPr id="305" name="Google Shape;305;p53"/>
            <p:cNvSpPr txBox="1"/>
            <p:nvPr/>
          </p:nvSpPr>
          <p:spPr>
            <a:xfrm rot="16200000">
              <a:off x="-765141" y="3601279"/>
              <a:ext cx="2078107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400" b="1" i="1" dirty="0" smtClean="0">
                  <a:solidFill>
                    <a:srgbClr val="38761D"/>
                  </a:solidFill>
                </a:rPr>
                <a:t>Latinx </a:t>
              </a:r>
              <a:r>
                <a:rPr lang="en" sz="2400" b="1" i="1" dirty="0">
                  <a:solidFill>
                    <a:srgbClr val="38761D"/>
                  </a:solidFill>
                </a:rPr>
                <a:t>students</a:t>
              </a:r>
              <a:endParaRPr sz="2400" b="1" i="1" dirty="0">
                <a:solidFill>
                  <a:srgbClr val="38761D"/>
                </a:solidFill>
              </a:endParaRPr>
            </a:p>
          </p:txBody>
        </p:sp>
      </p:grpSp>
      <p:sp>
        <p:nvSpPr>
          <p:cNvPr id="23" name="Curved Right Arrow 22"/>
          <p:cNvSpPr/>
          <p:nvPr/>
        </p:nvSpPr>
        <p:spPr>
          <a:xfrm rot="10800000">
            <a:off x="10421482" y="2239780"/>
            <a:ext cx="704193" cy="29080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1" name="Google Shape;302;p53"/>
          <p:cNvSpPr txBox="1"/>
          <p:nvPr/>
        </p:nvSpPr>
        <p:spPr>
          <a:xfrm>
            <a:off x="10364730" y="3356068"/>
            <a:ext cx="373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 dirty="0">
                <a:solidFill>
                  <a:srgbClr val="38761D"/>
                </a:solidFill>
              </a:rPr>
              <a:t>5</a:t>
            </a:r>
            <a:r>
              <a:rPr lang="en" sz="4267" baseline="30000" dirty="0">
                <a:solidFill>
                  <a:srgbClr val="38761D"/>
                </a:solidFill>
              </a:rPr>
              <a:t>th</a:t>
            </a:r>
            <a:r>
              <a:rPr lang="en" sz="4267" dirty="0">
                <a:solidFill>
                  <a:srgbClr val="38761D"/>
                </a:solidFill>
              </a:rPr>
              <a:t> </a:t>
            </a:r>
            <a:endParaRPr sz="4267" dirty="0">
              <a:solidFill>
                <a:srgbClr val="387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8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109</Words>
  <Application>Microsoft Office PowerPoint</Application>
  <PresentationFormat>Widescreen</PresentationFormat>
  <Paragraphs>47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Humboldt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mdj6</dc:creator>
  <cp:lastModifiedBy>mdj6</cp:lastModifiedBy>
  <cp:revision>5</cp:revision>
  <dcterms:created xsi:type="dcterms:W3CDTF">2019-05-10T21:25:49Z</dcterms:created>
  <dcterms:modified xsi:type="dcterms:W3CDTF">2019-05-10T21:40:09Z</dcterms:modified>
</cp:coreProperties>
</file>